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2" r:id="rId6"/>
    <p:sldId id="300" r:id="rId7"/>
    <p:sldId id="301" r:id="rId8"/>
    <p:sldId id="303" r:id="rId9"/>
    <p:sldId id="306" r:id="rId10"/>
    <p:sldId id="307" r:id="rId11"/>
    <p:sldId id="308" r:id="rId12"/>
    <p:sldId id="309" r:id="rId13"/>
    <p:sldId id="346" r:id="rId14"/>
    <p:sldId id="347" r:id="rId15"/>
    <p:sldId id="322" r:id="rId16"/>
    <p:sldId id="348" r:id="rId17"/>
    <p:sldId id="324" r:id="rId18"/>
    <p:sldId id="349" r:id="rId19"/>
    <p:sldId id="323" r:id="rId20"/>
    <p:sldId id="350" r:id="rId21"/>
    <p:sldId id="325" r:id="rId22"/>
    <p:sldId id="326" r:id="rId23"/>
    <p:sldId id="352" r:id="rId24"/>
    <p:sldId id="353" r:id="rId25"/>
    <p:sldId id="354" r:id="rId26"/>
    <p:sldId id="330" r:id="rId27"/>
    <p:sldId id="331" r:id="rId28"/>
    <p:sldId id="332" r:id="rId29"/>
    <p:sldId id="333" r:id="rId30"/>
    <p:sldId id="334" r:id="rId31"/>
    <p:sldId id="335" r:id="rId32"/>
    <p:sldId id="337" r:id="rId33"/>
    <p:sldId id="338" r:id="rId34"/>
    <p:sldId id="339" r:id="rId35"/>
    <p:sldId id="340" r:id="rId36"/>
    <p:sldId id="341" r:id="rId37"/>
    <p:sldId id="342" r:id="rId38"/>
    <p:sldId id="343" r:id="rId39"/>
    <p:sldId id="345"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98321EE-AE8B-48B6-9DA2-5953775D32A8}">
          <p14:sldIdLst>
            <p14:sldId id="298"/>
            <p14:sldId id="302"/>
            <p14:sldId id="300"/>
            <p14:sldId id="301"/>
            <p14:sldId id="303"/>
            <p14:sldId id="306"/>
            <p14:sldId id="307"/>
            <p14:sldId id="308"/>
            <p14:sldId id="309"/>
            <p14:sldId id="346"/>
            <p14:sldId id="347"/>
            <p14:sldId id="322"/>
            <p14:sldId id="348"/>
            <p14:sldId id="324"/>
            <p14:sldId id="349"/>
            <p14:sldId id="323"/>
            <p14:sldId id="350"/>
            <p14:sldId id="325"/>
            <p14:sldId id="326"/>
            <p14:sldId id="352"/>
            <p14:sldId id="353"/>
          </p14:sldIdLst>
        </p14:section>
        <p14:section name="Untitled Section" id="{708B4BBC-15C7-4665-AFC8-6780903DDCA2}">
          <p14:sldIdLst>
            <p14:sldId id="354"/>
            <p14:sldId id="330"/>
            <p14:sldId id="331"/>
            <p14:sldId id="332"/>
            <p14:sldId id="333"/>
            <p14:sldId id="334"/>
            <p14:sldId id="335"/>
            <p14:sldId id="337"/>
            <p14:sldId id="338"/>
            <p14:sldId id="339"/>
            <p14:sldId id="340"/>
            <p14:sldId id="341"/>
            <p14:sldId id="342"/>
            <p14:sldId id="343"/>
            <p14:sldId id="34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19" autoAdjust="0"/>
  </p:normalViewPr>
  <p:slideViewPr>
    <p:cSldViewPr snapToGrid="0">
      <p:cViewPr varScale="1">
        <p:scale>
          <a:sx n="74" d="100"/>
          <a:sy n="74" d="100"/>
        </p:scale>
        <p:origin x="49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xmlns=""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xmlns="" id="{9925CCF1-92C0-4AF3-BFAF-4921631915AB}"/>
              </a:ext>
            </a:extLst>
          </p:cNvPr>
          <p:cNvSpPr>
            <a:spLocks noGrp="1"/>
          </p:cNvSpPr>
          <p:nvPr>
            <p:ph type="dt" sz="half" idx="10"/>
          </p:nvPr>
        </p:nvSpPr>
        <p:spPr/>
        <p:txBody>
          <a:bodyPr/>
          <a:lstStyle/>
          <a:p>
            <a:fld id="{9184DA70-C731-4C70-880D-CCD4705E623C}" type="datetime1">
              <a:rPr lang="en-US" smtClean="0"/>
              <a:t>11/23/2020</a:t>
            </a:fld>
            <a:endParaRPr lang="en-US" dirty="0"/>
          </a:p>
        </p:txBody>
      </p:sp>
      <p:sp>
        <p:nvSpPr>
          <p:cNvPr id="5" name="Footer Placeholder 4">
            <a:extLst>
              <a:ext uri="{FF2B5EF4-FFF2-40B4-BE49-F238E27FC236}">
                <a16:creationId xmlns:a16="http://schemas.microsoft.com/office/drawing/2014/main" xmlns=""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xmlns="" id="{354D8B55-9EA8-4B81-8E84-9B93B0A27559}"/>
              </a:ext>
            </a:extLst>
          </p:cNvPr>
          <p:cNvSpPr>
            <a:spLocks noGrp="1"/>
          </p:cNvSpPr>
          <p:nvPr>
            <p:ph type="dt" sz="half" idx="10"/>
          </p:nvPr>
        </p:nvSpPr>
        <p:spPr/>
        <p:txBody>
          <a:bodyPr/>
          <a:lstStyle/>
          <a:p>
            <a:fld id="{4BE1D723-8F53-4F53-90B0-1982A396982E}" type="datetime1">
              <a:rPr lang="en-US" smtClean="0"/>
              <a:t>11/23/2020</a:t>
            </a:fld>
            <a:endParaRPr lang="en-US" dirty="0"/>
          </a:p>
        </p:txBody>
      </p:sp>
      <p:sp>
        <p:nvSpPr>
          <p:cNvPr id="8" name="Footer Placeholder 7">
            <a:extLst>
              <a:ext uri="{FF2B5EF4-FFF2-40B4-BE49-F238E27FC236}">
                <a16:creationId xmlns:a16="http://schemas.microsoft.com/office/drawing/2014/main" xmlns=""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xmlns=""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xmlns=""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xmlns="" id="{AAF2E137-EC28-48F8-9198-1F02539029B6}"/>
              </a:ext>
            </a:extLst>
          </p:cNvPr>
          <p:cNvSpPr>
            <a:spLocks noGrp="1"/>
          </p:cNvSpPr>
          <p:nvPr>
            <p:ph type="dt" sz="half" idx="10"/>
          </p:nvPr>
        </p:nvSpPr>
        <p:spPr/>
        <p:txBody>
          <a:bodyPr/>
          <a:lstStyle/>
          <a:p>
            <a:fld id="{97669AF7-7BEB-44E4-9852-375E34362B5B}" type="datetime1">
              <a:rPr lang="en-US" smtClean="0"/>
              <a:t>11/23/2020</a:t>
            </a:fld>
            <a:endParaRPr lang="en-US" dirty="0"/>
          </a:p>
        </p:txBody>
      </p:sp>
      <p:sp>
        <p:nvSpPr>
          <p:cNvPr id="8" name="Footer Placeholder 7">
            <a:extLst>
              <a:ext uri="{FF2B5EF4-FFF2-40B4-BE49-F238E27FC236}">
                <a16:creationId xmlns:a16="http://schemas.microsoft.com/office/drawing/2014/main" xmlns=""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xmlns=""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xmlns="" id="{5782D47D-B0DC-4C40-BCC6-BBBA32584A38}"/>
              </a:ext>
            </a:extLst>
          </p:cNvPr>
          <p:cNvSpPr>
            <a:spLocks noGrp="1"/>
          </p:cNvSpPr>
          <p:nvPr>
            <p:ph type="dt" sz="half" idx="10"/>
          </p:nvPr>
        </p:nvSpPr>
        <p:spPr/>
        <p:txBody>
          <a:bodyPr/>
          <a:lstStyle/>
          <a:p>
            <a:fld id="{BAAAC38D-0552-4C82-B593-E6124DFADBE2}" type="datetime1">
              <a:rPr lang="en-US" smtClean="0"/>
              <a:t>11/23/2020</a:t>
            </a:fld>
            <a:endParaRPr lang="en-US" dirty="0"/>
          </a:p>
        </p:txBody>
      </p:sp>
      <p:sp>
        <p:nvSpPr>
          <p:cNvPr id="9" name="Footer Placeholder 8">
            <a:extLst>
              <a:ext uri="{FF2B5EF4-FFF2-40B4-BE49-F238E27FC236}">
                <a16:creationId xmlns:a16="http://schemas.microsoft.com/office/drawing/2014/main" xmlns=""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xmlns=""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xmlns="" id="{8AF8A515-AA94-45D1-9223-5C2272618D85}"/>
              </a:ext>
            </a:extLst>
          </p:cNvPr>
          <p:cNvSpPr>
            <a:spLocks noGrp="1"/>
          </p:cNvSpPr>
          <p:nvPr>
            <p:ph type="dt" sz="half" idx="10"/>
          </p:nvPr>
        </p:nvSpPr>
        <p:spPr/>
        <p:txBody>
          <a:bodyPr/>
          <a:lstStyle/>
          <a:p>
            <a:fld id="{D9DF0F1C-5577-4ACB-BB62-DF8F3C494C7E}" type="datetime1">
              <a:rPr lang="en-US" smtClean="0"/>
              <a:t>11/23/2020</a:t>
            </a:fld>
            <a:endParaRPr lang="en-US" dirty="0"/>
          </a:p>
        </p:txBody>
      </p:sp>
      <p:sp>
        <p:nvSpPr>
          <p:cNvPr id="11" name="Footer Placeholder 10">
            <a:extLst>
              <a:ext uri="{FF2B5EF4-FFF2-40B4-BE49-F238E27FC236}">
                <a16:creationId xmlns:a16="http://schemas.microsoft.com/office/drawing/2014/main" xmlns=""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xmlns=""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xmlns="" id="{7392073F-158F-44A3-8913-917AFFC1BC20}"/>
              </a:ext>
            </a:extLst>
          </p:cNvPr>
          <p:cNvSpPr>
            <a:spLocks noGrp="1"/>
          </p:cNvSpPr>
          <p:nvPr>
            <p:ph type="dt" sz="half" idx="10"/>
          </p:nvPr>
        </p:nvSpPr>
        <p:spPr/>
        <p:txBody>
          <a:bodyPr/>
          <a:lstStyle/>
          <a:p>
            <a:fld id="{1775B394-D9F9-4F0C-B15D-605F45CB9E9F}" type="datetime1">
              <a:rPr lang="en-US" smtClean="0"/>
              <a:t>11/23/2020</a:t>
            </a:fld>
            <a:endParaRPr lang="en-US" dirty="0"/>
          </a:p>
        </p:txBody>
      </p:sp>
      <p:sp>
        <p:nvSpPr>
          <p:cNvPr id="7" name="Footer Placeholder 6">
            <a:extLst>
              <a:ext uri="{FF2B5EF4-FFF2-40B4-BE49-F238E27FC236}">
                <a16:creationId xmlns:a16="http://schemas.microsoft.com/office/drawing/2014/main" xmlns=""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xmlns=""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xmlns="" id="{94E9223F-721F-47BF-9FD5-0F8D12FF0DE1}"/>
              </a:ext>
            </a:extLst>
          </p:cNvPr>
          <p:cNvSpPr>
            <a:spLocks noGrp="1"/>
          </p:cNvSpPr>
          <p:nvPr>
            <p:ph type="dt" sz="half" idx="10"/>
          </p:nvPr>
        </p:nvSpPr>
        <p:spPr/>
        <p:txBody>
          <a:bodyPr/>
          <a:lstStyle/>
          <a:p>
            <a:fld id="{39667345-2558-425A-8533-9BFDBCE15005}" type="datetime1">
              <a:rPr lang="en-US" smtClean="0"/>
              <a:t>11/23/2020</a:t>
            </a:fld>
            <a:endParaRPr lang="en-US" dirty="0"/>
          </a:p>
        </p:txBody>
      </p:sp>
      <p:sp>
        <p:nvSpPr>
          <p:cNvPr id="3" name="Footer Placeholder 2">
            <a:extLst>
              <a:ext uri="{FF2B5EF4-FFF2-40B4-BE49-F238E27FC236}">
                <a16:creationId xmlns:a16="http://schemas.microsoft.com/office/drawing/2014/main" xmlns=""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xmlns=""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11/23/2020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11/23/2020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11/23/2020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xmlns=""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xmlns="" id="{2FDF0794-1B86-42B2-B8C7-F60123E638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xmlns=""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xmlns="" id="{C5373426-E26E-431D-959C-5DB96C0B62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xmlns="" id="{9AB2EA78-AEB3-469B-9025-3B17201A457B}"/>
              </a:ext>
            </a:extLst>
          </p:cNvPr>
          <p:cNvSpPr>
            <a:spLocks noGrp="1"/>
          </p:cNvSpPr>
          <p:nvPr>
            <p:ph type="ctrTitle"/>
          </p:nvPr>
        </p:nvSpPr>
        <p:spPr>
          <a:xfrm>
            <a:off x="8123416" y="1475234"/>
            <a:ext cx="3214307" cy="1175495"/>
          </a:xfrm>
        </p:spPr>
        <p:txBody>
          <a:bodyPr anchor="b">
            <a:normAutofit fontScale="90000"/>
          </a:bodyPr>
          <a:lstStyle/>
          <a:p>
            <a:r>
              <a:rPr lang="en-US" sz="4000" dirty="0">
                <a:solidFill>
                  <a:schemeClr val="tx1"/>
                </a:solidFill>
              </a:rPr>
              <a:t>Credit EDA Case Study</a:t>
            </a:r>
          </a:p>
        </p:txBody>
      </p:sp>
      <p:sp>
        <p:nvSpPr>
          <p:cNvPr id="3" name="Subtitle 2">
            <a:extLst>
              <a:ext uri="{FF2B5EF4-FFF2-40B4-BE49-F238E27FC236}">
                <a16:creationId xmlns:a16="http://schemas.microsoft.com/office/drawing/2014/main" xmlns=""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Dyutimaya DAS</a:t>
            </a:r>
          </a:p>
          <a:p>
            <a:pPr>
              <a:lnSpc>
                <a:spcPct val="100000"/>
              </a:lnSpc>
            </a:pPr>
            <a:r>
              <a:rPr lang="en-US" sz="1600" dirty="0"/>
              <a:t>ShRUTI SRIVASTAVA</a:t>
            </a:r>
          </a:p>
        </p:txBody>
      </p:sp>
      <p:cxnSp>
        <p:nvCxnSpPr>
          <p:cNvPr id="37" name="Straight Connector 36">
            <a:extLst>
              <a:ext uri="{FF2B5EF4-FFF2-40B4-BE49-F238E27FC236}">
                <a16:creationId xmlns:a16="http://schemas.microsoft.com/office/drawing/2014/main" xmlns="" id="{96D07482-83A3-4451-943C-B4696108295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xmlns="" id="{EDC90921-9082-491B-940E-827D679F347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F268A7-66DC-4874-83DC-F386D96EA473}"/>
              </a:ext>
            </a:extLst>
          </p:cNvPr>
          <p:cNvSpPr>
            <a:spLocks noGrp="1"/>
          </p:cNvSpPr>
          <p:nvPr>
            <p:ph type="title"/>
          </p:nvPr>
        </p:nvSpPr>
        <p:spPr>
          <a:xfrm>
            <a:off x="232491" y="45396"/>
            <a:ext cx="3964613" cy="1261492"/>
          </a:xfrm>
        </p:spPr>
        <p:txBody>
          <a:bodyPr>
            <a:normAutofit/>
          </a:bodyPr>
          <a:lstStyle/>
          <a:p>
            <a:r>
              <a:rPr lang="en-US" sz="2400" b="1" u="sng" spc="-50" dirty="0">
                <a:solidFill>
                  <a:srgbClr val="FFFFFF"/>
                </a:solidFill>
                <a:latin typeface="+mj-lt"/>
                <a:ea typeface="+mj-ea"/>
                <a:cs typeface="+mj-cs"/>
              </a:rPr>
              <a:t>Univariate Analysis – Unordered Categorical Variables</a:t>
            </a:r>
            <a:endParaRPr lang="en-US" sz="2400" u="sng"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00034" y="3438659"/>
            <a:ext cx="6735651" cy="2743199"/>
          </a:xfrm>
        </p:spPr>
      </p:pic>
      <p:sp>
        <p:nvSpPr>
          <p:cNvPr id="4" name="Text Placeholder 3">
            <a:extLst>
              <a:ext uri="{FF2B5EF4-FFF2-40B4-BE49-F238E27FC236}">
                <a16:creationId xmlns:a16="http://schemas.microsoft.com/office/drawing/2014/main" xmlns="" id="{42EB62B4-15DD-4D28-94FB-0B16DACC818A}"/>
              </a:ext>
            </a:extLst>
          </p:cNvPr>
          <p:cNvSpPr>
            <a:spLocks noGrp="1"/>
          </p:cNvSpPr>
          <p:nvPr>
            <p:ph type="body" sz="half" idx="2"/>
          </p:nvPr>
        </p:nvSpPr>
        <p:spPr>
          <a:xfrm>
            <a:off x="294402" y="1447800"/>
            <a:ext cx="3840789" cy="4229233"/>
          </a:xfrm>
        </p:spPr>
        <p:txBody>
          <a:bodyPr>
            <a:normAutofit fontScale="92500" lnSpcReduction="20000"/>
          </a:bodyPr>
          <a:lstStyle/>
          <a:p>
            <a:pPr>
              <a:buSzPct val="150000"/>
            </a:pPr>
            <a:r>
              <a:rPr lang="en-US" sz="1600" b="1" dirty="0">
                <a:solidFill>
                  <a:srgbClr val="FFFFFF"/>
                </a:solidFill>
                <a:latin typeface="+mj-lt"/>
                <a:cs typeface="Times New Roman" panose="02020603050405020304" pitchFamily="18" charset="0"/>
              </a:rPr>
              <a:t>NAME_CONTRACT_TYPE </a:t>
            </a:r>
            <a:r>
              <a:rPr lang="en-US" sz="1800" dirty="0">
                <a:solidFill>
                  <a:srgbClr val="FFFFFF"/>
                </a:solidFill>
                <a:latin typeface="+mj-lt"/>
                <a:cs typeface="Times New Roman" panose="02020603050405020304" pitchFamily="18" charset="0"/>
              </a:rPr>
              <a:t>:</a:t>
            </a:r>
          </a:p>
          <a:p>
            <a:pPr marL="285750" indent="-285750">
              <a:buSzPct val="150000"/>
              <a:buFont typeface="Arial" panose="020B0604020202020204" pitchFamily="34" charset="0"/>
              <a:buChar char="•"/>
            </a:pPr>
            <a:r>
              <a:rPr lang="en-US" sz="1700" dirty="0">
                <a:solidFill>
                  <a:srgbClr val="FFFFFF"/>
                </a:solidFill>
                <a:latin typeface="+mj-lt"/>
                <a:cs typeface="Times New Roman" panose="02020603050405020304" pitchFamily="18" charset="0"/>
              </a:rPr>
              <a:t>Revolving loans are lesser in the defaulted population.</a:t>
            </a:r>
          </a:p>
          <a:p>
            <a:pPr marL="285750" indent="-285750">
              <a:buSzPct val="150000"/>
              <a:buFont typeface="Arial" panose="020B0604020202020204" pitchFamily="34" charset="0"/>
              <a:buChar char="•"/>
            </a:pPr>
            <a:r>
              <a:rPr lang="en-IN" sz="1700" dirty="0">
                <a:latin typeface="+mj-lt"/>
                <a:cs typeface="Times New Roman" panose="02020603050405020304" pitchFamily="18" charset="0"/>
              </a:rPr>
              <a:t>Comparing both the plots it seems like the percentage of male for cash loans in defaulters are more than that of others</a:t>
            </a:r>
          </a:p>
          <a:p>
            <a:pPr>
              <a:buSzPct val="150000"/>
            </a:pPr>
            <a:r>
              <a:rPr lang="en-US" sz="1600" b="1" dirty="0">
                <a:solidFill>
                  <a:srgbClr val="FFFFFF"/>
                </a:solidFill>
                <a:latin typeface="+mj-lt"/>
                <a:cs typeface="Times New Roman" panose="02020603050405020304" pitchFamily="18" charset="0"/>
              </a:rPr>
              <a:t>NAME_INCOME_TYPE </a:t>
            </a:r>
            <a:r>
              <a:rPr lang="en-US" sz="1800" dirty="0">
                <a:solidFill>
                  <a:srgbClr val="FFFFFF"/>
                </a:solidFill>
                <a:latin typeface="+mj-lt"/>
                <a:cs typeface="Times New Roman" panose="02020603050405020304" pitchFamily="18" charset="0"/>
              </a:rPr>
              <a:t>: </a:t>
            </a:r>
          </a:p>
          <a:p>
            <a:pPr marL="285750" indent="-285750">
              <a:buSzPct val="150000"/>
              <a:buFont typeface="Arial" panose="020B0604020202020204" pitchFamily="34" charset="0"/>
              <a:buChar char="•"/>
            </a:pPr>
            <a:r>
              <a:rPr lang="en-US" sz="1700" dirty="0">
                <a:solidFill>
                  <a:srgbClr val="FFFFFF"/>
                </a:solidFill>
                <a:latin typeface="+mj-lt"/>
                <a:cs typeface="Times New Roman" panose="02020603050405020304" pitchFamily="18" charset="0"/>
              </a:rPr>
              <a:t>Most of the defaulters are in the working population, the reason may be this income_type apply for more loans</a:t>
            </a:r>
          </a:p>
          <a:p>
            <a:pPr marL="285750" indent="-285750">
              <a:buSzPct val="150000"/>
              <a:buFont typeface="Arial" panose="020B0604020202020204" pitchFamily="34" charset="0"/>
              <a:buChar char="•"/>
            </a:pPr>
            <a:r>
              <a:rPr lang="en-IN" sz="1700" dirty="0">
                <a:latin typeface="+mj-lt"/>
                <a:cs typeface="Times New Roman" panose="02020603050405020304" pitchFamily="18" charset="0"/>
              </a:rPr>
              <a:t>Most of the defaulters are female and belongs to working type.</a:t>
            </a:r>
            <a:endParaRPr lang="en-US" sz="1700" dirty="0">
              <a:solidFill>
                <a:srgbClr val="FFFFFF"/>
              </a:solidFill>
              <a:latin typeface="+mj-lt"/>
              <a:cs typeface="Times New Roman" panose="02020603050405020304" pitchFamily="18" charset="0"/>
            </a:endParaRPr>
          </a:p>
          <a:p>
            <a:pPr marL="285750" indent="-285750">
              <a:buSzPct val="150000"/>
              <a:buFont typeface="Arial" panose="020B0604020202020204" pitchFamily="34" charset="0"/>
              <a:buChar char="•"/>
            </a:pPr>
            <a:endParaRPr lang="en-US" sz="1800" dirty="0">
              <a:solidFill>
                <a:srgbClr val="FFFFFF"/>
              </a:solidFill>
              <a:latin typeface="+mj-lt"/>
            </a:endParaRPr>
          </a:p>
          <a:p>
            <a:pPr marL="285750" indent="-285750">
              <a:buSzPct val="150000"/>
              <a:buFont typeface="Arial" panose="020B0604020202020204" pitchFamily="34" charset="0"/>
              <a:buChar char="•"/>
            </a:pPr>
            <a:endParaRPr lang="en-US" sz="1800" dirty="0">
              <a:solidFill>
                <a:srgbClr val="FFFFFF"/>
              </a:solidFill>
              <a:latin typeface="+mj-lt"/>
            </a:endParaRPr>
          </a:p>
          <a:p>
            <a:pPr marL="285750" indent="-285750">
              <a:buSzPct val="150000"/>
              <a:buFont typeface="Arial" panose="020B0604020202020204" pitchFamily="34" charset="0"/>
              <a:buChar char="•"/>
            </a:pPr>
            <a:endParaRPr lang="en-US" sz="1800" dirty="0">
              <a:solidFill>
                <a:srgbClr val="FFFFFF"/>
              </a:solidFill>
              <a:latin typeface="+mj-lt"/>
            </a:endParaRPr>
          </a:p>
          <a:p>
            <a:pPr marL="285750" indent="-285750">
              <a:buSzPct val="150000"/>
              <a:buFont typeface="Arial" panose="020B0604020202020204" pitchFamily="34" charset="0"/>
              <a:buChar char="•"/>
            </a:pPr>
            <a:endParaRPr lang="en-US" sz="1800" dirty="0">
              <a:solidFill>
                <a:srgbClr val="FFFFFF"/>
              </a:solidFill>
              <a:latin typeface="+mj-lt"/>
            </a:endParaRPr>
          </a:p>
          <a:p>
            <a:pPr marL="285750" indent="-285750">
              <a:buFont typeface="Arial" panose="020B0604020202020204" pitchFamily="34" charset="0"/>
              <a:buChar char="•"/>
            </a:pPr>
            <a:endParaRPr lang="en-US" sz="1800" dirty="0">
              <a:solidFill>
                <a:srgbClr val="FFFFFF"/>
              </a:solidFill>
              <a:latin typeface="+mj-lt"/>
            </a:endParaRPr>
          </a:p>
          <a:p>
            <a:endParaRPr lang="en-US" sz="1800" dirty="0">
              <a:solidFill>
                <a:srgbClr val="FFFFFF"/>
              </a:solidFill>
              <a:latin typeface="+mj-lt"/>
            </a:endParaRPr>
          </a:p>
          <a:p>
            <a:endParaRPr lang="en-US" dirty="0"/>
          </a:p>
        </p:txBody>
      </p:sp>
      <p:pic>
        <p:nvPicPr>
          <p:cNvPr id="6" name="Picture 5">
            <a:extLst>
              <a:ext uri="{FF2B5EF4-FFF2-40B4-BE49-F238E27FC236}">
                <a16:creationId xmlns:a16="http://schemas.microsoft.com/office/drawing/2014/main" xmlns="" id="{A78F2234-B1A7-4AEF-8981-85A33A92DD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1511" y="128789"/>
            <a:ext cx="7164071" cy="3193960"/>
          </a:xfrm>
          <a:prstGeom prst="rect">
            <a:avLst/>
          </a:prstGeom>
        </p:spPr>
      </p:pic>
    </p:spTree>
    <p:extLst>
      <p:ext uri="{BB962C8B-B14F-4D97-AF65-F5344CB8AC3E}">
        <p14:creationId xmlns:p14="http://schemas.microsoft.com/office/powerpoint/2010/main" val="4011601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239" y="119530"/>
            <a:ext cx="4244167" cy="1068947"/>
          </a:xfrm>
        </p:spPr>
        <p:txBody>
          <a:bodyPr>
            <a:noAutofit/>
          </a:bodyPr>
          <a:lstStyle/>
          <a:p>
            <a:r>
              <a:rPr lang="en-US" sz="2400" b="1" u="sng" dirty="0"/>
              <a:t>Univariate Analysis – Unordered Categorical Variables</a:t>
            </a:r>
            <a:endParaRPr lang="en-IN" sz="2400" u="sng"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65184" y="261631"/>
            <a:ext cx="7173532" cy="2970965"/>
          </a:xfrm>
        </p:spPr>
      </p:pic>
      <p:sp>
        <p:nvSpPr>
          <p:cNvPr id="4" name="Text Placeholder 3"/>
          <p:cNvSpPr>
            <a:spLocks noGrp="1"/>
          </p:cNvSpPr>
          <p:nvPr>
            <p:ph type="body" sz="half" idx="2"/>
          </p:nvPr>
        </p:nvSpPr>
        <p:spPr>
          <a:xfrm>
            <a:off x="54239" y="1326123"/>
            <a:ext cx="4443210" cy="5412347"/>
          </a:xfrm>
        </p:spPr>
        <p:txBody>
          <a:bodyPr>
            <a:normAutofit fontScale="55000" lnSpcReduction="20000"/>
          </a:bodyPr>
          <a:lstStyle/>
          <a:p>
            <a:r>
              <a:rPr lang="en-IN" sz="2900" b="1" dirty="0">
                <a:latin typeface="+mj-lt"/>
              </a:rPr>
              <a:t>Name Housing  Type: </a:t>
            </a:r>
          </a:p>
          <a:p>
            <a:pPr marL="457200" indent="-457200">
              <a:buSzPct val="150000"/>
              <a:buFont typeface="Arial" panose="020B0604020202020204" pitchFamily="34" charset="0"/>
              <a:buChar char="•"/>
            </a:pPr>
            <a:r>
              <a:rPr lang="en-IN" sz="2900" dirty="0">
                <a:latin typeface="+mj-lt"/>
                <a:cs typeface="Times New Roman" panose="02020603050405020304" pitchFamily="18" charset="0"/>
              </a:rPr>
              <a:t>Population living in Rented apartments and those living with parents have higher default rate as they have higher proportion in the Defaulted population as compared to non defaulted population.</a:t>
            </a:r>
          </a:p>
          <a:p>
            <a:pPr marL="457200" indent="-457200">
              <a:buSzPct val="150000"/>
              <a:buFont typeface="Arial" panose="020B0604020202020204" pitchFamily="34" charset="0"/>
              <a:buChar char="•"/>
            </a:pPr>
            <a:r>
              <a:rPr lang="en-IN" sz="2900" dirty="0">
                <a:latin typeface="+mj-lt"/>
                <a:cs typeface="Times New Roman" panose="02020603050405020304" pitchFamily="18" charset="0"/>
              </a:rPr>
              <a:t>Living in rental apartment means a cash outflow towards rent and thus less cash left for repayment of loan. Living with parents may suggest that the income is not too high and thus difficulty in repayment of loan.</a:t>
            </a:r>
          </a:p>
          <a:p>
            <a:pPr>
              <a:buSzPct val="150000"/>
            </a:pPr>
            <a:r>
              <a:rPr lang="en-IN" sz="2900" b="1" dirty="0">
                <a:latin typeface="+mj-lt"/>
              </a:rPr>
              <a:t>Name Family Status:</a:t>
            </a:r>
          </a:p>
          <a:p>
            <a:pPr marL="457200" indent="-457200">
              <a:buSzPct val="150000"/>
              <a:buFont typeface="Arial" panose="020B0604020202020204" pitchFamily="34" charset="0"/>
              <a:buChar char="•"/>
            </a:pPr>
            <a:r>
              <a:rPr lang="en-IN" sz="2900" dirty="0">
                <a:latin typeface="+mj-lt"/>
                <a:cs typeface="Times New Roman" panose="02020603050405020304" pitchFamily="18" charset="0"/>
              </a:rPr>
              <a:t>Single male applicants have comparatively more defaulters than the female applicants</a:t>
            </a:r>
          </a:p>
          <a:p>
            <a:pPr marL="457200" indent="-457200">
              <a:buSzPct val="150000"/>
              <a:buFont typeface="Arial" panose="020B0604020202020204" pitchFamily="34" charset="0"/>
              <a:buChar char="•"/>
            </a:pPr>
            <a:r>
              <a:rPr lang="en-IN" sz="2900" dirty="0">
                <a:latin typeface="+mj-lt"/>
                <a:cs typeface="Times New Roman" panose="02020603050405020304" pitchFamily="18" charset="0"/>
              </a:rPr>
              <a:t>Married male are more no. of defaulters in percentage than the married female</a:t>
            </a:r>
          </a:p>
          <a:p>
            <a:pPr marL="285750" indent="-285750">
              <a:buFont typeface="Arial" panose="020B0604020202020204" pitchFamily="34" charset="0"/>
              <a:buChar char="•"/>
            </a:pPr>
            <a:endParaRPr lang="en-IN" dirty="0"/>
          </a:p>
          <a:p>
            <a:endParaRPr lang="en-IN" dirty="0"/>
          </a:p>
          <a:p>
            <a:pPr marL="285750" indent="-285750">
              <a:buFont typeface="Arial" panose="020B0604020202020204" pitchFamily="34" charset="0"/>
              <a:buChar char="•"/>
            </a:pPr>
            <a:endParaRPr lang="en-IN" dirty="0"/>
          </a:p>
          <a:p>
            <a:endParaRPr lang="en-IN"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8215" y="3527025"/>
            <a:ext cx="7173532" cy="2966898"/>
          </a:xfrm>
          <a:prstGeom prst="rect">
            <a:avLst/>
          </a:prstGeom>
        </p:spPr>
      </p:pic>
    </p:spTree>
    <p:extLst>
      <p:ext uri="{BB962C8B-B14F-4D97-AF65-F5344CB8AC3E}">
        <p14:creationId xmlns:p14="http://schemas.microsoft.com/office/powerpoint/2010/main" val="2495098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F268A7-66DC-4874-83DC-F386D96EA473}"/>
              </a:ext>
            </a:extLst>
          </p:cNvPr>
          <p:cNvSpPr>
            <a:spLocks noGrp="1"/>
          </p:cNvSpPr>
          <p:nvPr>
            <p:ph type="title"/>
          </p:nvPr>
        </p:nvSpPr>
        <p:spPr>
          <a:xfrm>
            <a:off x="220145" y="195834"/>
            <a:ext cx="3964613" cy="1032892"/>
          </a:xfrm>
        </p:spPr>
        <p:txBody>
          <a:bodyPr>
            <a:noAutofit/>
          </a:bodyPr>
          <a:lstStyle/>
          <a:p>
            <a:r>
              <a:rPr lang="en-US" sz="2400" b="1" u="sng" spc="-50" dirty="0">
                <a:solidFill>
                  <a:srgbClr val="FFFFFF"/>
                </a:solidFill>
                <a:latin typeface="+mj-lt"/>
                <a:ea typeface="+mj-ea"/>
                <a:cs typeface="+mj-cs"/>
              </a:rPr>
              <a:t>Univariate Analysis – </a:t>
            </a:r>
            <a:r>
              <a:rPr lang="en-US" sz="2400" b="1" u="sng" dirty="0">
                <a:solidFill>
                  <a:srgbClr val="FFFFFF"/>
                </a:solidFill>
              </a:rPr>
              <a:t>O</a:t>
            </a:r>
            <a:r>
              <a:rPr lang="en-US" sz="2400" b="1" u="sng" spc="-50" dirty="0">
                <a:solidFill>
                  <a:srgbClr val="FFFFFF"/>
                </a:solidFill>
                <a:latin typeface="+mj-lt"/>
                <a:ea typeface="+mj-ea"/>
                <a:cs typeface="+mj-cs"/>
              </a:rPr>
              <a:t>rdered Categorical </a:t>
            </a:r>
            <a:r>
              <a:rPr lang="en-US" sz="2400" b="1" u="sng" spc="-50" dirty="0" smtClean="0">
                <a:solidFill>
                  <a:srgbClr val="FFFFFF"/>
                </a:solidFill>
                <a:latin typeface="+mj-lt"/>
                <a:ea typeface="+mj-ea"/>
                <a:cs typeface="+mj-cs"/>
              </a:rPr>
              <a:t>and Continuous Variables</a:t>
            </a:r>
            <a:endParaRPr lang="en-US" sz="2400" u="sng" dirty="0"/>
          </a:p>
        </p:txBody>
      </p:sp>
      <p:sp>
        <p:nvSpPr>
          <p:cNvPr id="4" name="Text Placeholder 3">
            <a:extLst>
              <a:ext uri="{FF2B5EF4-FFF2-40B4-BE49-F238E27FC236}">
                <a16:creationId xmlns:a16="http://schemas.microsoft.com/office/drawing/2014/main" xmlns="" id="{42EB62B4-15DD-4D28-94FB-0B16DACC818A}"/>
              </a:ext>
            </a:extLst>
          </p:cNvPr>
          <p:cNvSpPr>
            <a:spLocks noGrp="1"/>
          </p:cNvSpPr>
          <p:nvPr>
            <p:ph type="body" sz="half" idx="2"/>
          </p:nvPr>
        </p:nvSpPr>
        <p:spPr>
          <a:xfrm>
            <a:off x="81022" y="1757175"/>
            <a:ext cx="4242860" cy="1519425"/>
          </a:xfrm>
        </p:spPr>
        <p:txBody>
          <a:bodyPr>
            <a:normAutofit/>
          </a:bodyPr>
          <a:lstStyle/>
          <a:p>
            <a:pPr marL="285750" indent="-285750">
              <a:lnSpc>
                <a:spcPct val="100000"/>
              </a:lnSpc>
              <a:buSzPct val="150000"/>
              <a:buFont typeface="Arial" panose="020B0604020202020204" pitchFamily="34" charset="0"/>
              <a:buChar char="•"/>
            </a:pPr>
            <a:r>
              <a:rPr lang="en-US" sz="1600" b="1" dirty="0">
                <a:solidFill>
                  <a:srgbClr val="FFFFFF"/>
                </a:solidFill>
                <a:latin typeface="+mj-lt"/>
              </a:rPr>
              <a:t>AMT_INCOME_TOTAL_GROUP </a:t>
            </a:r>
            <a:r>
              <a:rPr lang="en-US" sz="1600" dirty="0">
                <a:solidFill>
                  <a:srgbClr val="FFFFFF"/>
                </a:solidFill>
                <a:latin typeface="+mj-lt"/>
              </a:rPr>
              <a:t>: Low income have higher defaults</a:t>
            </a:r>
          </a:p>
          <a:p>
            <a:pPr marL="285750" indent="-285750">
              <a:lnSpc>
                <a:spcPct val="100000"/>
              </a:lnSpc>
              <a:buSzPct val="150000"/>
              <a:buFont typeface="Arial" panose="020B0604020202020204" pitchFamily="34" charset="0"/>
              <a:buChar char="•"/>
            </a:pPr>
            <a:r>
              <a:rPr lang="en-US" sz="1600" b="1" dirty="0">
                <a:solidFill>
                  <a:srgbClr val="FFFFFF"/>
                </a:solidFill>
                <a:latin typeface="+mj-lt"/>
              </a:rPr>
              <a:t>AGE_GROUP </a:t>
            </a:r>
            <a:r>
              <a:rPr lang="en-US" sz="1600" dirty="0">
                <a:solidFill>
                  <a:srgbClr val="FFFFFF"/>
                </a:solidFill>
                <a:latin typeface="+mj-lt"/>
              </a:rPr>
              <a:t>: Middle aged have higher number of defaulters</a:t>
            </a:r>
          </a:p>
          <a:p>
            <a:endParaRPr lang="en-US" sz="1800" dirty="0">
              <a:solidFill>
                <a:srgbClr val="FFFFFF"/>
              </a:solidFill>
              <a:latin typeface="+mj-lt"/>
            </a:endParaRPr>
          </a:p>
          <a:p>
            <a:endParaRPr lang="en-US" sz="1800" dirty="0">
              <a:solidFill>
                <a:srgbClr val="FFFFFF"/>
              </a:solidFill>
              <a:latin typeface="+mj-lt"/>
            </a:endParaRPr>
          </a:p>
          <a:p>
            <a:endParaRPr lang="en-US" dirty="0"/>
          </a:p>
        </p:txBody>
      </p:sp>
      <p:pic>
        <p:nvPicPr>
          <p:cNvPr id="7" name="Picture 6">
            <a:extLst>
              <a:ext uri="{FF2B5EF4-FFF2-40B4-BE49-F238E27FC236}">
                <a16:creationId xmlns:a16="http://schemas.microsoft.com/office/drawing/2014/main" xmlns="" id="{23699F48-9DD7-4D8F-A554-1942E63DF5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600" y="478855"/>
            <a:ext cx="7310378" cy="2797745"/>
          </a:xfrm>
          <a:prstGeom prst="rect">
            <a:avLst/>
          </a:prstGeom>
        </p:spPr>
      </p:pic>
      <p:pic>
        <p:nvPicPr>
          <p:cNvPr id="8" name="Content Placeholder 5">
            <a:extLst>
              <a:ext uri="{FF2B5EF4-FFF2-40B4-BE49-F238E27FC236}">
                <a16:creationId xmlns:a16="http://schemas.microsoft.com/office/drawing/2014/main" xmlns="" id="{C8CFEEEB-DB3D-489A-80C5-3BCB64C8E03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00600" y="3581401"/>
            <a:ext cx="7310378" cy="2797744"/>
          </a:xfrm>
        </p:spPr>
      </p:pic>
    </p:spTree>
    <p:extLst>
      <p:ext uri="{BB962C8B-B14F-4D97-AF65-F5344CB8AC3E}">
        <p14:creationId xmlns:p14="http://schemas.microsoft.com/office/powerpoint/2010/main" val="7994196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577" y="309093"/>
            <a:ext cx="4237149" cy="991673"/>
          </a:xfrm>
        </p:spPr>
        <p:txBody>
          <a:bodyPr>
            <a:noAutofit/>
          </a:bodyPr>
          <a:lstStyle/>
          <a:p>
            <a:r>
              <a:rPr lang="en-US" sz="2400" b="1" u="sng" dirty="0">
                <a:cs typeface="Times New Roman" panose="02020603050405020304" pitchFamily="18" charset="0"/>
              </a:rPr>
              <a:t>Univariate Analysis – Ordered Categorical Variables</a:t>
            </a:r>
            <a:endParaRPr lang="en-IN" sz="2400" u="sng" dirty="0">
              <a:cs typeface="Times New Roman" panose="02020603050405020304" pitchFamily="18"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13668" y="914401"/>
            <a:ext cx="7478331" cy="3857024"/>
          </a:xfrm>
        </p:spPr>
      </p:pic>
      <p:sp>
        <p:nvSpPr>
          <p:cNvPr id="4" name="Text Placeholder 3"/>
          <p:cNvSpPr>
            <a:spLocks noGrp="1"/>
          </p:cNvSpPr>
          <p:nvPr>
            <p:ph type="body" sz="half" idx="2"/>
          </p:nvPr>
        </p:nvSpPr>
        <p:spPr>
          <a:xfrm>
            <a:off x="257577" y="1545466"/>
            <a:ext cx="4237149" cy="4798184"/>
          </a:xfrm>
        </p:spPr>
        <p:txBody>
          <a:bodyPr>
            <a:normAutofit/>
          </a:bodyPr>
          <a:lstStyle/>
          <a:p>
            <a:r>
              <a:rPr lang="en-IN" b="1" dirty="0">
                <a:latin typeface="+mj-lt"/>
              </a:rPr>
              <a:t>Name Education Type</a:t>
            </a:r>
            <a:r>
              <a:rPr lang="en-IN" dirty="0">
                <a:latin typeface="+mj-lt"/>
              </a:rPr>
              <a:t>:</a:t>
            </a:r>
          </a:p>
          <a:p>
            <a:pPr marL="285750" indent="-285750">
              <a:buSzPct val="150000"/>
              <a:buFont typeface="Arial" panose="020B0604020202020204" pitchFamily="34" charset="0"/>
              <a:buChar char="•"/>
            </a:pPr>
            <a:r>
              <a:rPr lang="en-IN" sz="1600" dirty="0">
                <a:latin typeface="+mj-lt"/>
              </a:rPr>
              <a:t>Defaults from the clients with Academic degree are quite low.</a:t>
            </a:r>
          </a:p>
          <a:p>
            <a:pPr marL="285750" indent="-285750">
              <a:buSzPct val="150000"/>
              <a:buFont typeface="Arial" panose="020B0604020202020204" pitchFamily="34" charset="0"/>
              <a:buChar char="•"/>
            </a:pPr>
            <a:r>
              <a:rPr lang="en-IN" sz="1600" dirty="0">
                <a:latin typeface="+mj-lt"/>
              </a:rPr>
              <a:t>Approving application from clients having secondary/secondary special is a risk  as they have more defaults. The no. of female defaulters is more than that of males.</a:t>
            </a:r>
          </a:p>
          <a:p>
            <a:pPr marL="285750" indent="-285750">
              <a:buSzPct val="150000"/>
              <a:buFont typeface="Arial" panose="020B0604020202020204" pitchFamily="34" charset="0"/>
              <a:buChar char="•"/>
            </a:pPr>
            <a:r>
              <a:rPr lang="en-IN" sz="1600" dirty="0">
                <a:latin typeface="+mj-lt"/>
              </a:rPr>
              <a:t>Clients having secondary/secondary special took more loan as compared to others.</a:t>
            </a:r>
          </a:p>
          <a:p>
            <a:endParaRPr lang="en-IN" dirty="0"/>
          </a:p>
        </p:txBody>
      </p:sp>
    </p:spTree>
    <p:extLst>
      <p:ext uri="{BB962C8B-B14F-4D97-AF65-F5344CB8AC3E}">
        <p14:creationId xmlns:p14="http://schemas.microsoft.com/office/powerpoint/2010/main" val="2899145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F268A7-66DC-4874-83DC-F386D96EA473}"/>
              </a:ext>
            </a:extLst>
          </p:cNvPr>
          <p:cNvSpPr>
            <a:spLocks noGrp="1"/>
          </p:cNvSpPr>
          <p:nvPr>
            <p:ph type="title"/>
          </p:nvPr>
        </p:nvSpPr>
        <p:spPr>
          <a:xfrm>
            <a:off x="196418" y="319659"/>
            <a:ext cx="3964613" cy="1126112"/>
          </a:xfrm>
        </p:spPr>
        <p:txBody>
          <a:bodyPr>
            <a:normAutofit/>
          </a:bodyPr>
          <a:lstStyle/>
          <a:p>
            <a:r>
              <a:rPr lang="en-US" sz="2400" u="sng" dirty="0" smtClean="0"/>
              <a:t>DISTRIBUTION PLOT OF ORGANIZATION_TYPE FOR TARGET 0 AND 1</a:t>
            </a:r>
            <a:endParaRPr lang="en-US" sz="2400" u="sng" dirty="0"/>
          </a:p>
        </p:txBody>
      </p:sp>
      <p:sp>
        <p:nvSpPr>
          <p:cNvPr id="3" name="Content Placeholder 2">
            <a:extLst>
              <a:ext uri="{FF2B5EF4-FFF2-40B4-BE49-F238E27FC236}">
                <a16:creationId xmlns:a16="http://schemas.microsoft.com/office/drawing/2014/main" xmlns="" id="{C67F47B5-FD77-43BD-923F-437D0AD45A50}"/>
              </a:ext>
            </a:extLst>
          </p:cNvPr>
          <p:cNvSpPr>
            <a:spLocks noGrp="1"/>
          </p:cNvSpPr>
          <p:nvPr>
            <p:ph idx="1"/>
          </p:nvPr>
        </p:nvSpPr>
        <p:spPr/>
        <p:txBody>
          <a:bodyPr/>
          <a:lstStyle/>
          <a:p>
            <a:endParaRPr lang="en-US" dirty="0"/>
          </a:p>
        </p:txBody>
      </p:sp>
      <p:sp>
        <p:nvSpPr>
          <p:cNvPr id="4" name="Text Placeholder 3">
            <a:extLst>
              <a:ext uri="{FF2B5EF4-FFF2-40B4-BE49-F238E27FC236}">
                <a16:creationId xmlns:a16="http://schemas.microsoft.com/office/drawing/2014/main" xmlns="" id="{42EB62B4-15DD-4D28-94FB-0B16DACC818A}"/>
              </a:ext>
            </a:extLst>
          </p:cNvPr>
          <p:cNvSpPr>
            <a:spLocks noGrp="1"/>
          </p:cNvSpPr>
          <p:nvPr>
            <p:ph type="body" sz="half" idx="2"/>
          </p:nvPr>
        </p:nvSpPr>
        <p:spPr>
          <a:xfrm>
            <a:off x="143885" y="1662444"/>
            <a:ext cx="4242860" cy="5128881"/>
          </a:xfrm>
        </p:spPr>
        <p:txBody>
          <a:bodyPr>
            <a:normAutofit fontScale="25000" lnSpcReduction="20000"/>
          </a:bodyPr>
          <a:lstStyle/>
          <a:p>
            <a:pPr>
              <a:lnSpc>
                <a:spcPct val="100000"/>
              </a:lnSpc>
            </a:pPr>
            <a:r>
              <a:rPr lang="en-US" sz="6400" b="1" dirty="0">
                <a:solidFill>
                  <a:srgbClr val="FFFFFF"/>
                </a:solidFill>
                <a:latin typeface="+mj-lt"/>
              </a:rPr>
              <a:t>Defaulters (Target 1)</a:t>
            </a:r>
            <a:r>
              <a:rPr lang="en-US" sz="6400" dirty="0">
                <a:solidFill>
                  <a:srgbClr val="FFFFFF"/>
                </a:solidFill>
                <a:latin typeface="+mj-lt"/>
              </a:rPr>
              <a:t>: </a:t>
            </a:r>
          </a:p>
          <a:p>
            <a:pPr marL="285750" indent="-285750">
              <a:lnSpc>
                <a:spcPct val="100000"/>
              </a:lnSpc>
              <a:buSzPct val="150000"/>
              <a:buFont typeface="Arial" panose="020B0604020202020204" pitchFamily="34" charset="0"/>
              <a:buChar char="•"/>
            </a:pPr>
            <a:r>
              <a:rPr lang="en-US" sz="6400" dirty="0">
                <a:solidFill>
                  <a:srgbClr val="FFFFFF"/>
                </a:solidFill>
                <a:latin typeface="+mj-lt"/>
              </a:rPr>
              <a:t>Clients which have applied for credits are from most of the organization type ‘Business entity Type 3’ , ‘Self employed’ , ‘Other’ , ‘Medicine’ and ‘Government’.</a:t>
            </a:r>
          </a:p>
          <a:p>
            <a:pPr marL="285750" indent="-285750">
              <a:lnSpc>
                <a:spcPct val="100000"/>
              </a:lnSpc>
              <a:buSzPct val="150000"/>
              <a:buFont typeface="Arial" panose="020B0604020202020204" pitchFamily="34" charset="0"/>
              <a:buChar char="•"/>
            </a:pPr>
            <a:r>
              <a:rPr lang="en-US" sz="6400" dirty="0">
                <a:solidFill>
                  <a:srgbClr val="FFFFFF"/>
                </a:solidFill>
                <a:latin typeface="+mj-lt"/>
              </a:rPr>
              <a:t>Less clients are from Industry type 8,type 6, type 10, religion and trade type 5, type 4.</a:t>
            </a:r>
          </a:p>
          <a:p>
            <a:pPr>
              <a:lnSpc>
                <a:spcPct val="100000"/>
              </a:lnSpc>
            </a:pPr>
            <a:r>
              <a:rPr lang="en-US" sz="6400" b="1" dirty="0">
                <a:solidFill>
                  <a:srgbClr val="FFFFFF"/>
                </a:solidFill>
                <a:latin typeface="+mj-lt"/>
              </a:rPr>
              <a:t>Non-Defaulters(Target 0)</a:t>
            </a:r>
            <a:r>
              <a:rPr lang="en-US" sz="6400" dirty="0">
                <a:solidFill>
                  <a:srgbClr val="FFFFFF"/>
                </a:solidFill>
                <a:latin typeface="+mj-lt"/>
              </a:rPr>
              <a:t>:</a:t>
            </a:r>
          </a:p>
          <a:p>
            <a:pPr marL="285750" indent="-285750">
              <a:lnSpc>
                <a:spcPct val="100000"/>
              </a:lnSpc>
              <a:buSzPct val="150000"/>
              <a:buFont typeface="Arial" panose="020B0604020202020204" pitchFamily="34" charset="0"/>
              <a:buChar char="•"/>
            </a:pPr>
            <a:r>
              <a:rPr lang="en-US" sz="6400" dirty="0">
                <a:solidFill>
                  <a:srgbClr val="FFFFFF"/>
                </a:solidFill>
                <a:latin typeface="+mj-lt"/>
              </a:rPr>
              <a:t>Most of the clients who have applied for credits are from "Business Entity Type 3", "Self-employed", "</a:t>
            </a:r>
            <a:r>
              <a:rPr lang="en-US" sz="6400" dirty="0" err="1">
                <a:solidFill>
                  <a:srgbClr val="FFFFFF"/>
                </a:solidFill>
                <a:latin typeface="+mj-lt"/>
              </a:rPr>
              <a:t>Other","Medicine</a:t>
            </a:r>
            <a:r>
              <a:rPr lang="en-US" sz="6400" dirty="0">
                <a:solidFill>
                  <a:srgbClr val="FFFFFF"/>
                </a:solidFill>
                <a:latin typeface="+mj-lt"/>
              </a:rPr>
              <a:t>", "Government", "Business Entity Type 2”</a:t>
            </a:r>
          </a:p>
          <a:p>
            <a:pPr marL="285750" indent="-285750">
              <a:lnSpc>
                <a:spcPct val="100000"/>
              </a:lnSpc>
              <a:buSzPct val="150000"/>
              <a:buFont typeface="Arial" panose="020B0604020202020204" pitchFamily="34" charset="0"/>
              <a:buChar char="•"/>
            </a:pPr>
            <a:r>
              <a:rPr lang="en-US" sz="6400" dirty="0">
                <a:solidFill>
                  <a:srgbClr val="FFFFFF"/>
                </a:solidFill>
                <a:latin typeface="+mj-lt"/>
              </a:rPr>
              <a:t>Less number of clients are from "</a:t>
            </a:r>
            <a:r>
              <a:rPr lang="en-US" sz="6400" dirty="0" err="1">
                <a:solidFill>
                  <a:srgbClr val="FFFFFF"/>
                </a:solidFill>
                <a:latin typeface="+mj-lt"/>
              </a:rPr>
              <a:t>Industry:type</a:t>
            </a:r>
            <a:r>
              <a:rPr lang="en-US" sz="6400" dirty="0">
                <a:solidFill>
                  <a:srgbClr val="FFFFFF"/>
                </a:solidFill>
                <a:latin typeface="+mj-lt"/>
              </a:rPr>
              <a:t> 6", "</a:t>
            </a:r>
            <a:r>
              <a:rPr lang="en-US" sz="6400" dirty="0" err="1">
                <a:solidFill>
                  <a:srgbClr val="FFFFFF"/>
                </a:solidFill>
                <a:latin typeface="+mj-lt"/>
              </a:rPr>
              <a:t>Industry:type</a:t>
            </a:r>
            <a:r>
              <a:rPr lang="en-US" sz="6400" dirty="0">
                <a:solidFill>
                  <a:srgbClr val="FFFFFF"/>
                </a:solidFill>
                <a:latin typeface="+mj-lt"/>
              </a:rPr>
              <a:t> 10", "Religion", "</a:t>
            </a:r>
            <a:r>
              <a:rPr lang="en-US" sz="6400" dirty="0" err="1">
                <a:solidFill>
                  <a:srgbClr val="FFFFFF"/>
                </a:solidFill>
                <a:latin typeface="+mj-lt"/>
              </a:rPr>
              <a:t>Trade:type</a:t>
            </a:r>
            <a:r>
              <a:rPr lang="en-US" sz="6400" dirty="0">
                <a:solidFill>
                  <a:srgbClr val="FFFFFF"/>
                </a:solidFill>
                <a:latin typeface="+mj-lt"/>
              </a:rPr>
              <a:t> 4", "</a:t>
            </a:r>
            <a:r>
              <a:rPr lang="en-US" sz="6400" dirty="0" err="1">
                <a:solidFill>
                  <a:srgbClr val="FFFFFF"/>
                </a:solidFill>
                <a:latin typeface="+mj-lt"/>
              </a:rPr>
              <a:t>Industry:type</a:t>
            </a:r>
            <a:r>
              <a:rPr lang="en-US" sz="6400" dirty="0">
                <a:solidFill>
                  <a:srgbClr val="FFFFFF"/>
                </a:solidFill>
                <a:latin typeface="+mj-lt"/>
              </a:rPr>
              <a:t> 13", "</a:t>
            </a:r>
            <a:r>
              <a:rPr lang="en-US" sz="6400" dirty="0" err="1">
                <a:solidFill>
                  <a:srgbClr val="FFFFFF"/>
                </a:solidFill>
                <a:latin typeface="+mj-lt"/>
              </a:rPr>
              <a:t>Trade:type</a:t>
            </a:r>
            <a:r>
              <a:rPr lang="en-US" sz="6400" dirty="0">
                <a:solidFill>
                  <a:srgbClr val="FFFFFF"/>
                </a:solidFill>
                <a:latin typeface="+mj-lt"/>
              </a:rPr>
              <a:t> 5", "</a:t>
            </a:r>
            <a:r>
              <a:rPr lang="en-US" sz="6400" dirty="0" err="1">
                <a:solidFill>
                  <a:srgbClr val="FFFFFF"/>
                </a:solidFill>
                <a:latin typeface="+mj-lt"/>
              </a:rPr>
              <a:t>Industry:type</a:t>
            </a:r>
            <a:r>
              <a:rPr lang="en-US" sz="6400" dirty="0">
                <a:solidFill>
                  <a:srgbClr val="FFFFFF"/>
                </a:solidFill>
                <a:latin typeface="+mj-lt"/>
              </a:rPr>
              <a:t> 8"</a:t>
            </a:r>
          </a:p>
          <a:p>
            <a:endParaRPr lang="en-US" sz="1800" dirty="0">
              <a:solidFill>
                <a:srgbClr val="FFFFFF"/>
              </a:solidFill>
              <a:latin typeface="+mj-lt"/>
            </a:endParaRPr>
          </a:p>
          <a:p>
            <a:endParaRPr lang="en-US" sz="1800" dirty="0">
              <a:solidFill>
                <a:srgbClr val="FFFFFF"/>
              </a:solidFill>
              <a:latin typeface="+mj-lt"/>
            </a:endParaRPr>
          </a:p>
          <a:p>
            <a:endParaRPr lang="en-US" dirty="0"/>
          </a:p>
        </p:txBody>
      </p:sp>
      <p:pic>
        <p:nvPicPr>
          <p:cNvPr id="6" name="Picture 5">
            <a:extLst>
              <a:ext uri="{FF2B5EF4-FFF2-40B4-BE49-F238E27FC236}">
                <a16:creationId xmlns:a16="http://schemas.microsoft.com/office/drawing/2014/main" xmlns="" id="{00F4B7A2-BECA-477C-994C-720674444556}"/>
              </a:ext>
            </a:extLst>
          </p:cNvPr>
          <p:cNvPicPr>
            <a:picLocks noChangeAspect="1"/>
          </p:cNvPicPr>
          <p:nvPr/>
        </p:nvPicPr>
        <p:blipFill>
          <a:blip r:embed="rId2"/>
          <a:stretch>
            <a:fillRect/>
          </a:stretch>
        </p:blipFill>
        <p:spPr>
          <a:xfrm>
            <a:off x="4744158" y="82714"/>
            <a:ext cx="7251423" cy="3035849"/>
          </a:xfrm>
          <a:prstGeom prst="rect">
            <a:avLst/>
          </a:prstGeom>
          <a:ln w="15875">
            <a:solidFill>
              <a:schemeClr val="accent1"/>
            </a:solidFill>
          </a:ln>
        </p:spPr>
      </p:pic>
      <p:pic>
        <p:nvPicPr>
          <p:cNvPr id="8" name="Picture 7">
            <a:extLst>
              <a:ext uri="{FF2B5EF4-FFF2-40B4-BE49-F238E27FC236}">
                <a16:creationId xmlns:a16="http://schemas.microsoft.com/office/drawing/2014/main" xmlns="" id="{E46E052F-45D5-4160-8DA7-9E356C4F521E}"/>
              </a:ext>
            </a:extLst>
          </p:cNvPr>
          <p:cNvPicPr>
            <a:picLocks noChangeAspect="1"/>
          </p:cNvPicPr>
          <p:nvPr/>
        </p:nvPicPr>
        <p:blipFill>
          <a:blip r:embed="rId3"/>
          <a:stretch>
            <a:fillRect/>
          </a:stretch>
        </p:blipFill>
        <p:spPr>
          <a:xfrm>
            <a:off x="4744160" y="3275946"/>
            <a:ext cx="7251422" cy="3229089"/>
          </a:xfrm>
          <a:prstGeom prst="rect">
            <a:avLst/>
          </a:prstGeom>
          <a:ln w="15875">
            <a:solidFill>
              <a:schemeClr val="accent1"/>
            </a:solidFill>
          </a:ln>
        </p:spPr>
      </p:pic>
    </p:spTree>
    <p:extLst>
      <p:ext uri="{BB962C8B-B14F-4D97-AF65-F5344CB8AC3E}">
        <p14:creationId xmlns:p14="http://schemas.microsoft.com/office/powerpoint/2010/main" val="21576919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617" y="381269"/>
            <a:ext cx="3517567" cy="1081826"/>
          </a:xfrm>
        </p:spPr>
        <p:txBody>
          <a:bodyPr>
            <a:normAutofit/>
          </a:bodyPr>
          <a:lstStyle/>
          <a:p>
            <a:r>
              <a:rPr lang="en-IN" sz="2400" b="1" u="sng" dirty="0">
                <a:cs typeface="Times New Roman" panose="02020603050405020304" pitchFamily="18" charset="0"/>
              </a:rPr>
              <a:t>Segmented Analysis</a:t>
            </a:r>
            <a:r>
              <a:rPr lang="en-IN" sz="2400" b="1" dirty="0"/>
              <a:t/>
            </a:r>
            <a:br>
              <a:rPr lang="en-IN" sz="2400" b="1" dirty="0"/>
            </a:br>
            <a:endParaRPr lang="en-IN" sz="2400"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24400" y="1705444"/>
            <a:ext cx="7467600" cy="3180881"/>
          </a:xfrm>
        </p:spPr>
      </p:pic>
      <p:sp>
        <p:nvSpPr>
          <p:cNvPr id="4" name="Text Placeholder 3"/>
          <p:cNvSpPr>
            <a:spLocks noGrp="1"/>
          </p:cNvSpPr>
          <p:nvPr>
            <p:ph type="body" sz="half" idx="2"/>
          </p:nvPr>
        </p:nvSpPr>
        <p:spPr>
          <a:xfrm>
            <a:off x="321973" y="1558346"/>
            <a:ext cx="3839060" cy="4549210"/>
          </a:xfrm>
        </p:spPr>
        <p:txBody>
          <a:bodyPr/>
          <a:lstStyle/>
          <a:p>
            <a:pPr marL="285750" indent="-285750">
              <a:buSzPct val="150000"/>
              <a:buFont typeface="Arial" panose="020B0604020202020204" pitchFamily="34" charset="0"/>
              <a:buChar char="•"/>
            </a:pPr>
            <a:r>
              <a:rPr lang="en-IN" sz="1600" dirty="0">
                <a:latin typeface="+mj-lt"/>
              </a:rPr>
              <a:t>The female count is more than that of male count in applicants</a:t>
            </a:r>
          </a:p>
          <a:p>
            <a:pPr marL="285750" indent="-285750">
              <a:buSzPct val="150000"/>
              <a:buFont typeface="Arial" panose="020B0604020202020204" pitchFamily="34" charset="0"/>
              <a:buChar char="•"/>
            </a:pPr>
            <a:r>
              <a:rPr lang="en-IN" sz="1600" dirty="0">
                <a:latin typeface="+mj-lt"/>
              </a:rPr>
              <a:t>The percentage of male defaulters are more than that of male non-defaulters</a:t>
            </a:r>
          </a:p>
          <a:p>
            <a:endParaRPr lang="en-IN" dirty="0"/>
          </a:p>
        </p:txBody>
      </p:sp>
    </p:spTree>
    <p:extLst>
      <p:ext uri="{BB962C8B-B14F-4D97-AF65-F5344CB8AC3E}">
        <p14:creationId xmlns:p14="http://schemas.microsoft.com/office/powerpoint/2010/main" val="4664291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F268A7-66DC-4874-83DC-F386D96EA473}"/>
              </a:ext>
            </a:extLst>
          </p:cNvPr>
          <p:cNvSpPr>
            <a:spLocks noGrp="1"/>
          </p:cNvSpPr>
          <p:nvPr>
            <p:ph type="title"/>
          </p:nvPr>
        </p:nvSpPr>
        <p:spPr>
          <a:xfrm>
            <a:off x="196418" y="319658"/>
            <a:ext cx="3964613" cy="718567"/>
          </a:xfrm>
        </p:spPr>
        <p:txBody>
          <a:bodyPr>
            <a:normAutofit fontScale="90000"/>
          </a:bodyPr>
          <a:lstStyle/>
          <a:p>
            <a:r>
              <a:rPr lang="en-US" sz="2400" b="1" u="sng" spc="-50" dirty="0">
                <a:solidFill>
                  <a:srgbClr val="FFFFFF"/>
                </a:solidFill>
                <a:latin typeface="+mj-lt"/>
                <a:ea typeface="+mj-ea"/>
                <a:cs typeface="+mj-cs"/>
              </a:rPr>
              <a:t>Univariate Analysis – </a:t>
            </a:r>
            <a:r>
              <a:rPr lang="en-US" sz="2400" b="1" u="sng" dirty="0">
                <a:solidFill>
                  <a:srgbClr val="FFFFFF"/>
                </a:solidFill>
              </a:rPr>
              <a:t>Continuous Variables</a:t>
            </a:r>
            <a:endParaRPr lang="en-US" sz="2400" u="sng" dirty="0"/>
          </a:p>
        </p:txBody>
      </p:sp>
      <p:sp>
        <p:nvSpPr>
          <p:cNvPr id="3" name="Content Placeholder 2">
            <a:extLst>
              <a:ext uri="{FF2B5EF4-FFF2-40B4-BE49-F238E27FC236}">
                <a16:creationId xmlns:a16="http://schemas.microsoft.com/office/drawing/2014/main" xmlns="" id="{C67F47B5-FD77-43BD-923F-437D0AD45A50}"/>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xmlns="" id="{42EB62B4-15DD-4D28-94FB-0B16DACC818A}"/>
              </a:ext>
            </a:extLst>
          </p:cNvPr>
          <p:cNvSpPr>
            <a:spLocks noGrp="1"/>
          </p:cNvSpPr>
          <p:nvPr>
            <p:ph type="body" sz="half" idx="2"/>
          </p:nvPr>
        </p:nvSpPr>
        <p:spPr>
          <a:xfrm>
            <a:off x="196418" y="1442850"/>
            <a:ext cx="4480357" cy="3064505"/>
          </a:xfrm>
        </p:spPr>
        <p:txBody>
          <a:bodyPr>
            <a:normAutofit/>
          </a:bodyPr>
          <a:lstStyle/>
          <a:p>
            <a:pPr>
              <a:lnSpc>
                <a:spcPct val="100000"/>
              </a:lnSpc>
              <a:buSzPct val="150000"/>
            </a:pPr>
            <a:r>
              <a:rPr lang="en-US" sz="1800" b="1" dirty="0">
                <a:solidFill>
                  <a:srgbClr val="FFFFFF"/>
                </a:solidFill>
                <a:latin typeface="+mj-lt"/>
              </a:rPr>
              <a:t>REGION_POPULATION_RELATIVE </a:t>
            </a:r>
            <a:r>
              <a:rPr lang="en-US" dirty="0">
                <a:solidFill>
                  <a:srgbClr val="FFFFFF"/>
                </a:solidFill>
                <a:latin typeface="+mj-lt"/>
              </a:rPr>
              <a:t>:</a:t>
            </a:r>
          </a:p>
          <a:p>
            <a:pPr marL="285750" indent="-285750">
              <a:buSzPct val="150000"/>
              <a:buFont typeface="Arial" panose="020B0604020202020204" pitchFamily="34" charset="0"/>
              <a:buChar char="•"/>
            </a:pPr>
            <a:r>
              <a:rPr lang="en-IN" sz="1600" dirty="0">
                <a:latin typeface="+mj-lt"/>
                <a:cs typeface="Times New Roman" panose="02020603050405020304" pitchFamily="18" charset="0"/>
              </a:rPr>
              <a:t>The population relative more with respect to the no-defaulters</a:t>
            </a:r>
          </a:p>
          <a:p>
            <a:pPr marL="285750" indent="-285750">
              <a:buSzPct val="150000"/>
              <a:buFont typeface="Arial" panose="020B0604020202020204" pitchFamily="34" charset="0"/>
              <a:buChar char="•"/>
            </a:pPr>
            <a:r>
              <a:rPr lang="en-IN" sz="1600" dirty="0">
                <a:latin typeface="+mj-lt"/>
                <a:cs typeface="Times New Roman" panose="02020603050405020304" pitchFamily="18" charset="0"/>
              </a:rPr>
              <a:t>The distribution is more for defaulters having region population 0.02</a:t>
            </a:r>
          </a:p>
          <a:p>
            <a:pPr>
              <a:lnSpc>
                <a:spcPct val="100000"/>
              </a:lnSpc>
              <a:buSzPct val="150000"/>
            </a:pPr>
            <a:endParaRPr lang="en-US" sz="1800" dirty="0">
              <a:solidFill>
                <a:srgbClr val="FFFFFF"/>
              </a:solidFill>
              <a:latin typeface="+mj-lt"/>
            </a:endParaRPr>
          </a:p>
          <a:p>
            <a:endParaRPr lang="en-US" dirty="0"/>
          </a:p>
        </p:txBody>
      </p:sp>
      <p:pic>
        <p:nvPicPr>
          <p:cNvPr id="6" name="Picture 5">
            <a:extLst>
              <a:ext uri="{FF2B5EF4-FFF2-40B4-BE49-F238E27FC236}">
                <a16:creationId xmlns:a16="http://schemas.microsoft.com/office/drawing/2014/main" xmlns="" id="{338EDE8F-D8CC-4BA7-8FDF-4DAC90C46F89}"/>
              </a:ext>
            </a:extLst>
          </p:cNvPr>
          <p:cNvPicPr>
            <a:picLocks noChangeAspect="1"/>
          </p:cNvPicPr>
          <p:nvPr/>
        </p:nvPicPr>
        <p:blipFill>
          <a:blip r:embed="rId2"/>
          <a:stretch>
            <a:fillRect/>
          </a:stretch>
        </p:blipFill>
        <p:spPr>
          <a:xfrm>
            <a:off x="4951293" y="1931194"/>
            <a:ext cx="6943726" cy="2995612"/>
          </a:xfrm>
          <a:prstGeom prst="rect">
            <a:avLst/>
          </a:prstGeom>
          <a:ln w="15875">
            <a:solidFill>
              <a:schemeClr val="accent1"/>
            </a:solidFill>
          </a:ln>
        </p:spPr>
      </p:pic>
    </p:spTree>
    <p:extLst>
      <p:ext uri="{BB962C8B-B14F-4D97-AF65-F5344CB8AC3E}">
        <p14:creationId xmlns:p14="http://schemas.microsoft.com/office/powerpoint/2010/main" val="3216858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910" y="154547"/>
            <a:ext cx="4522765" cy="778903"/>
          </a:xfrm>
        </p:spPr>
        <p:txBody>
          <a:bodyPr>
            <a:normAutofit/>
          </a:bodyPr>
          <a:lstStyle/>
          <a:p>
            <a:r>
              <a:rPr lang="en-IN" sz="2400" b="1" u="sng" dirty="0">
                <a:cs typeface="Times New Roman" panose="02020603050405020304" pitchFamily="18" charset="0"/>
              </a:rPr>
              <a:t>Outliers Detection for Target-0</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8393" y="463641"/>
            <a:ext cx="3643180" cy="2704562"/>
          </a:xfrm>
        </p:spPr>
      </p:pic>
      <p:sp>
        <p:nvSpPr>
          <p:cNvPr id="4" name="Text Placeholder 3"/>
          <p:cNvSpPr>
            <a:spLocks noGrp="1"/>
          </p:cNvSpPr>
          <p:nvPr>
            <p:ph type="body" sz="half" idx="2"/>
          </p:nvPr>
        </p:nvSpPr>
        <p:spPr>
          <a:xfrm>
            <a:off x="115910" y="1080081"/>
            <a:ext cx="4427514" cy="5550795"/>
          </a:xfrm>
        </p:spPr>
        <p:txBody>
          <a:bodyPr>
            <a:normAutofit fontScale="85000" lnSpcReduction="20000"/>
          </a:bodyPr>
          <a:lstStyle/>
          <a:p>
            <a:r>
              <a:rPr lang="en-IN" sz="1900" b="1" dirty="0">
                <a:latin typeface="+mj-lt"/>
                <a:cs typeface="Times New Roman" panose="02020603050405020304" pitchFamily="18" charset="0"/>
              </a:rPr>
              <a:t>Amt Income Total:</a:t>
            </a:r>
          </a:p>
          <a:p>
            <a:pPr marL="342900" indent="-342900">
              <a:buSzPct val="150000"/>
              <a:buFont typeface="Arial" panose="020B0604020202020204" pitchFamily="34" charset="0"/>
              <a:buChar char="•"/>
            </a:pPr>
            <a:r>
              <a:rPr lang="en-IN" sz="1900" dirty="0">
                <a:latin typeface="+mj-lt"/>
                <a:cs typeface="Times New Roman" panose="02020603050405020304" pitchFamily="18" charset="0"/>
              </a:rPr>
              <a:t>There are some outliers in the income amount column.</a:t>
            </a:r>
          </a:p>
          <a:p>
            <a:pPr marL="342900" indent="-342900">
              <a:buSzPct val="150000"/>
              <a:buFont typeface="Arial" panose="020B0604020202020204" pitchFamily="34" charset="0"/>
              <a:buChar char="•"/>
            </a:pPr>
            <a:r>
              <a:rPr lang="en-IN" sz="1900" dirty="0">
                <a:latin typeface="+mj-lt"/>
                <a:cs typeface="Times New Roman" panose="02020603050405020304" pitchFamily="18" charset="0"/>
              </a:rPr>
              <a:t>The third quartiles is very slim for income amount.</a:t>
            </a:r>
          </a:p>
          <a:p>
            <a:pPr>
              <a:buSzPct val="150000"/>
            </a:pPr>
            <a:r>
              <a:rPr lang="en-IN" sz="1900" b="1" dirty="0">
                <a:latin typeface="+mj-lt"/>
                <a:cs typeface="Times New Roman" panose="02020603050405020304" pitchFamily="18" charset="0"/>
              </a:rPr>
              <a:t>Amt Credit:</a:t>
            </a:r>
          </a:p>
          <a:p>
            <a:pPr marL="342900" indent="-342900">
              <a:buSzPct val="150000"/>
              <a:buFont typeface="Arial" panose="020B0604020202020204" pitchFamily="34" charset="0"/>
              <a:buChar char="•"/>
            </a:pPr>
            <a:r>
              <a:rPr lang="en-IN" sz="1900" dirty="0">
                <a:latin typeface="+mj-lt"/>
                <a:cs typeface="Times New Roman" panose="02020603050405020304" pitchFamily="18" charset="0"/>
              </a:rPr>
              <a:t>The column contains some outliers.</a:t>
            </a:r>
          </a:p>
          <a:p>
            <a:pPr marL="342900" indent="-342900">
              <a:buSzPct val="150000"/>
              <a:buFont typeface="Arial" panose="020B0604020202020204" pitchFamily="34" charset="0"/>
              <a:buChar char="•"/>
            </a:pPr>
            <a:r>
              <a:rPr lang="en-IN" sz="1900" dirty="0">
                <a:latin typeface="+mj-lt"/>
                <a:cs typeface="Times New Roman" panose="02020603050405020304" pitchFamily="18" charset="0"/>
              </a:rPr>
              <a:t>The first quartile is bigger than third quartile for credit amount which means most of the credits of clients are present in the first quartile</a:t>
            </a:r>
          </a:p>
          <a:p>
            <a:pPr>
              <a:buSzPct val="150000"/>
            </a:pPr>
            <a:r>
              <a:rPr lang="en-IN" sz="1900" b="1" dirty="0">
                <a:latin typeface="+mj-lt"/>
                <a:cs typeface="Times New Roman" panose="02020603050405020304" pitchFamily="18" charset="0"/>
              </a:rPr>
              <a:t>Amt Annuity:</a:t>
            </a:r>
          </a:p>
          <a:p>
            <a:pPr marL="342900" indent="-342900">
              <a:buSzPct val="150000"/>
              <a:buFont typeface="Arial" panose="020B0604020202020204" pitchFamily="34" charset="0"/>
              <a:buChar char="•"/>
            </a:pPr>
            <a:r>
              <a:rPr lang="en-IN" sz="1900" dirty="0">
                <a:latin typeface="+mj-lt"/>
                <a:cs typeface="Times New Roman" panose="02020603050405020304" pitchFamily="18" charset="0"/>
              </a:rPr>
              <a:t>Some outliers are noticed in annuity amount.</a:t>
            </a:r>
          </a:p>
          <a:p>
            <a:pPr marL="342900" indent="-342900">
              <a:buSzPct val="150000"/>
              <a:buFont typeface="Arial" panose="020B0604020202020204" pitchFamily="34" charset="0"/>
              <a:buChar char="•"/>
            </a:pPr>
            <a:r>
              <a:rPr lang="en-IN" sz="1900" dirty="0">
                <a:latin typeface="+mj-lt"/>
                <a:cs typeface="Times New Roman" panose="02020603050405020304" pitchFamily="18" charset="0"/>
              </a:rPr>
              <a:t>The first quartile is bigger than third quartile for annuity amount which means most of the annuity clients are from first quartile.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1573" y="463641"/>
            <a:ext cx="3537397" cy="270456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2158" y="3367373"/>
            <a:ext cx="6194738" cy="3188426"/>
          </a:xfrm>
          <a:prstGeom prst="rect">
            <a:avLst/>
          </a:prstGeom>
        </p:spPr>
      </p:pic>
    </p:spTree>
    <p:extLst>
      <p:ext uri="{BB962C8B-B14F-4D97-AF65-F5344CB8AC3E}">
        <p14:creationId xmlns:p14="http://schemas.microsoft.com/office/powerpoint/2010/main" val="1228420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8">
            <a:extLst>
              <a:ext uri="{FF2B5EF4-FFF2-40B4-BE49-F238E27FC236}">
                <a16:creationId xmlns:a16="http://schemas.microsoft.com/office/drawing/2014/main" xmlns="" id="{416A0E3C-60E6-4F39-BC55-5F7C224E1F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9" name="Straight Connector 10">
            <a:extLst>
              <a:ext uri="{FF2B5EF4-FFF2-40B4-BE49-F238E27FC236}">
                <a16:creationId xmlns:a16="http://schemas.microsoft.com/office/drawing/2014/main" xmlns="" id="{C5025DAC-8B93-4160-B017-3A274A5828C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0" name="Rectangle 12">
            <a:extLst>
              <a:ext uri="{FF2B5EF4-FFF2-40B4-BE49-F238E27FC236}">
                <a16:creationId xmlns:a16="http://schemas.microsoft.com/office/drawing/2014/main" xmlns="" id="{3741B58E-3B65-4A01-A276-975AB2CF8A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14">
            <a:extLst>
              <a:ext uri="{FF2B5EF4-FFF2-40B4-BE49-F238E27FC236}">
                <a16:creationId xmlns:a16="http://schemas.microsoft.com/office/drawing/2014/main" xmlns="" id="{7AAC67C3-831B-4AB1-A259-DFB839CAFA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 y="-1"/>
            <a:ext cx="4648593"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xmlns="" id="{FDDB2836-DE4D-4FCA-B218-587A124580C9}"/>
              </a:ext>
            </a:extLst>
          </p:cNvPr>
          <p:cNvSpPr>
            <a:spLocks noGrp="1"/>
          </p:cNvSpPr>
          <p:nvPr>
            <p:ph type="title"/>
          </p:nvPr>
        </p:nvSpPr>
        <p:spPr>
          <a:xfrm>
            <a:off x="3175" y="32570"/>
            <a:ext cx="3925876" cy="753913"/>
          </a:xfrm>
        </p:spPr>
        <p:txBody>
          <a:bodyPr vert="horz" lIns="91440" tIns="45720" rIns="91440" bIns="45720" rtlCol="0" anchor="ctr">
            <a:normAutofit/>
          </a:bodyPr>
          <a:lstStyle/>
          <a:p>
            <a:r>
              <a:rPr lang="en-US" sz="2400" b="1" u="sng" dirty="0"/>
              <a:t>Bi-variate Analysis for Target 0</a:t>
            </a:r>
          </a:p>
        </p:txBody>
      </p:sp>
      <p:sp>
        <p:nvSpPr>
          <p:cNvPr id="4" name="Text Placeholder 3">
            <a:extLst>
              <a:ext uri="{FF2B5EF4-FFF2-40B4-BE49-F238E27FC236}">
                <a16:creationId xmlns:a16="http://schemas.microsoft.com/office/drawing/2014/main" xmlns="" id="{E66234F4-CA00-484F-AABD-29E3D9DCB0EF}"/>
              </a:ext>
            </a:extLst>
          </p:cNvPr>
          <p:cNvSpPr>
            <a:spLocks noGrp="1"/>
          </p:cNvSpPr>
          <p:nvPr>
            <p:ph type="body" sz="half" idx="2"/>
          </p:nvPr>
        </p:nvSpPr>
        <p:spPr>
          <a:xfrm>
            <a:off x="5231958" y="605896"/>
            <a:ext cx="5923721" cy="5185304"/>
          </a:xfrm>
        </p:spPr>
        <p:txBody>
          <a:bodyPr vert="horz" lIns="0" tIns="45720" rIns="0" bIns="45720" rtlCol="0" anchor="ctr">
            <a:normAutofit/>
          </a:bodyPr>
          <a:lstStyle/>
          <a:p>
            <a:pPr>
              <a:lnSpc>
                <a:spcPct val="100000"/>
              </a:lnSpc>
            </a:pPr>
            <a:endParaRPr lang="en-US" sz="2400" dirty="0">
              <a:solidFill>
                <a:schemeClr val="tx1">
                  <a:lumMod val="75000"/>
                  <a:lumOff val="25000"/>
                </a:schemeClr>
              </a:solidFill>
            </a:endParaRPr>
          </a:p>
        </p:txBody>
      </p:sp>
      <p:sp>
        <p:nvSpPr>
          <p:cNvPr id="17" name="Rectangle 16">
            <a:extLst>
              <a:ext uri="{FF2B5EF4-FFF2-40B4-BE49-F238E27FC236}">
                <a16:creationId xmlns:a16="http://schemas.microsoft.com/office/drawing/2014/main" xmlns="" id="{FCAEED9E-BB91-43A0-911B-1ACD8803E3C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extBox 6">
            <a:extLst>
              <a:ext uri="{FF2B5EF4-FFF2-40B4-BE49-F238E27FC236}">
                <a16:creationId xmlns:a16="http://schemas.microsoft.com/office/drawing/2014/main" xmlns="" id="{E0931648-C97B-4FF8-9075-D9C039773022}"/>
              </a:ext>
            </a:extLst>
          </p:cNvPr>
          <p:cNvSpPr txBox="1"/>
          <p:nvPr/>
        </p:nvSpPr>
        <p:spPr>
          <a:xfrm>
            <a:off x="178512" y="1440907"/>
            <a:ext cx="4379896" cy="1815882"/>
          </a:xfrm>
          <a:prstGeom prst="rect">
            <a:avLst/>
          </a:prstGeom>
          <a:noFill/>
        </p:spPr>
        <p:txBody>
          <a:bodyPr wrap="square" rtlCol="0">
            <a:spAutoFit/>
          </a:bodyPr>
          <a:lstStyle/>
          <a:p>
            <a:pPr marL="285750" indent="-285750">
              <a:buSzPct val="150000"/>
              <a:buFont typeface="Arial" panose="020B0604020202020204" pitchFamily="34" charset="0"/>
              <a:buChar char="•"/>
            </a:pPr>
            <a:r>
              <a:rPr lang="en-US" sz="1600" dirty="0">
                <a:solidFill>
                  <a:schemeClr val="bg1"/>
                </a:solidFill>
                <a:latin typeface="+mj-lt"/>
              </a:rPr>
              <a:t>Applicants with Family Status as “Married” have higher credit amount of the loan. </a:t>
            </a:r>
          </a:p>
          <a:p>
            <a:pPr marL="285750" indent="-285750">
              <a:buSzPct val="150000"/>
              <a:buFont typeface="Arial" panose="020B0604020202020204" pitchFamily="34" charset="0"/>
              <a:buChar char="•"/>
            </a:pPr>
            <a:r>
              <a:rPr lang="en-US" sz="1600" dirty="0">
                <a:solidFill>
                  <a:schemeClr val="bg1"/>
                </a:solidFill>
                <a:latin typeface="+mj-lt"/>
              </a:rPr>
              <a:t>The second quartile for family status as “Marriage” is larger as compared to other family statuses.</a:t>
            </a:r>
          </a:p>
          <a:p>
            <a:pPr marL="285750" indent="-285750">
              <a:buSzPct val="150000"/>
              <a:buFont typeface="Arial" panose="020B0604020202020204" pitchFamily="34" charset="0"/>
              <a:buChar char="•"/>
            </a:pPr>
            <a:r>
              <a:rPr lang="en-US" sz="1600" dirty="0">
                <a:solidFill>
                  <a:schemeClr val="bg1"/>
                </a:solidFill>
                <a:latin typeface="+mj-lt"/>
              </a:rPr>
              <a:t>Outliers are present in all the statuses.</a:t>
            </a:r>
          </a:p>
        </p:txBody>
      </p:sp>
      <p:pic>
        <p:nvPicPr>
          <p:cNvPr id="8" name="Picture 7">
            <a:extLst>
              <a:ext uri="{FF2B5EF4-FFF2-40B4-BE49-F238E27FC236}">
                <a16:creationId xmlns:a16="http://schemas.microsoft.com/office/drawing/2014/main" xmlns="" id="{AB891C42-403A-4117-AFC3-47B5F16F1D3F}"/>
              </a:ext>
            </a:extLst>
          </p:cNvPr>
          <p:cNvPicPr>
            <a:picLocks noChangeAspect="1"/>
          </p:cNvPicPr>
          <p:nvPr/>
        </p:nvPicPr>
        <p:blipFill>
          <a:blip r:embed="rId2"/>
          <a:stretch>
            <a:fillRect/>
          </a:stretch>
        </p:blipFill>
        <p:spPr>
          <a:xfrm>
            <a:off x="5226274" y="96918"/>
            <a:ext cx="5556026" cy="2908961"/>
          </a:xfrm>
          <a:prstGeom prst="rect">
            <a:avLst/>
          </a:prstGeom>
          <a:ln w="15875">
            <a:solidFill>
              <a:schemeClr val="accent1"/>
            </a:solidFill>
          </a:ln>
        </p:spPr>
      </p:pic>
      <p:pic>
        <p:nvPicPr>
          <p:cNvPr id="12" name="Content Placeholder 4">
            <a:extLst>
              <a:ext uri="{FF2B5EF4-FFF2-40B4-BE49-F238E27FC236}">
                <a16:creationId xmlns:a16="http://schemas.microsoft.com/office/drawing/2014/main" xmlns="" id="{B725A95E-DBFE-4555-88B7-DFF7502556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6273" y="3305248"/>
            <a:ext cx="6113123" cy="3047094"/>
          </a:xfrm>
          <a:prstGeom prst="rect">
            <a:avLst/>
          </a:prstGeom>
          <a:solidFill>
            <a:schemeClr val="bg1">
              <a:lumMod val="85000"/>
            </a:schemeClr>
          </a:solidFill>
          <a:ln w="15875">
            <a:solidFill>
              <a:schemeClr val="accent1"/>
            </a:solidFill>
          </a:ln>
        </p:spPr>
      </p:pic>
      <p:sp>
        <p:nvSpPr>
          <p:cNvPr id="14" name="TextBox 13">
            <a:extLst>
              <a:ext uri="{FF2B5EF4-FFF2-40B4-BE49-F238E27FC236}">
                <a16:creationId xmlns:a16="http://schemas.microsoft.com/office/drawing/2014/main" xmlns="" id="{1D11DDC4-4672-4473-9A53-FEA9E2A16E26}"/>
              </a:ext>
            </a:extLst>
          </p:cNvPr>
          <p:cNvSpPr txBox="1"/>
          <p:nvPr/>
        </p:nvSpPr>
        <p:spPr>
          <a:xfrm>
            <a:off x="178512" y="880018"/>
            <a:ext cx="3423832" cy="584775"/>
          </a:xfrm>
          <a:prstGeom prst="rect">
            <a:avLst/>
          </a:prstGeom>
          <a:noFill/>
        </p:spPr>
        <p:txBody>
          <a:bodyPr wrap="square">
            <a:spAutoFit/>
          </a:bodyPr>
          <a:lstStyle/>
          <a:p>
            <a:r>
              <a:rPr lang="en-US" sz="1600" b="1" dirty="0">
                <a:solidFill>
                  <a:schemeClr val="bg1"/>
                </a:solidFill>
                <a:latin typeface="+mj-lt"/>
              </a:rPr>
              <a:t>AMT_CREDIT &amp; NAME_FAMILY_STATUS</a:t>
            </a:r>
          </a:p>
        </p:txBody>
      </p:sp>
      <p:sp>
        <p:nvSpPr>
          <p:cNvPr id="16" name="TextBox 15">
            <a:extLst>
              <a:ext uri="{FF2B5EF4-FFF2-40B4-BE49-F238E27FC236}">
                <a16:creationId xmlns:a16="http://schemas.microsoft.com/office/drawing/2014/main" xmlns="" id="{52D3F8BD-0ECB-4793-9B87-699B45AD5F36}"/>
              </a:ext>
            </a:extLst>
          </p:cNvPr>
          <p:cNvSpPr txBox="1"/>
          <p:nvPr/>
        </p:nvSpPr>
        <p:spPr>
          <a:xfrm>
            <a:off x="90215" y="3855568"/>
            <a:ext cx="4468193" cy="2554545"/>
          </a:xfrm>
          <a:prstGeom prst="rect">
            <a:avLst/>
          </a:prstGeom>
          <a:noFill/>
        </p:spPr>
        <p:txBody>
          <a:bodyPr wrap="square">
            <a:spAutoFit/>
          </a:bodyPr>
          <a:lstStyle/>
          <a:p>
            <a:pPr marL="285750" indent="-285750">
              <a:buSzPct val="150000"/>
              <a:buFont typeface="Arial" panose="020B0604020202020204" pitchFamily="34" charset="0"/>
              <a:buChar char="•"/>
            </a:pPr>
            <a:r>
              <a:rPr lang="en-IN" sz="1600" dirty="0">
                <a:solidFill>
                  <a:schemeClr val="bg1"/>
                </a:solidFill>
                <a:latin typeface="+mj-lt"/>
              </a:rPr>
              <a:t>Family status of 'civil marriage', 'marriage' and 'separated' of Academic degree education are having higher number of credits than others.</a:t>
            </a:r>
          </a:p>
          <a:p>
            <a:pPr marL="285750" indent="-285750">
              <a:buSzPct val="150000"/>
              <a:buFont typeface="Arial" panose="020B0604020202020204" pitchFamily="34" charset="0"/>
              <a:buChar char="•"/>
            </a:pPr>
            <a:r>
              <a:rPr lang="en-IN" sz="1600" dirty="0">
                <a:solidFill>
                  <a:schemeClr val="bg1"/>
                </a:solidFill>
                <a:latin typeface="+mj-lt"/>
              </a:rPr>
              <a:t>Also, higher education of family status of 'marriage', 'single' and 'civil marriage' are having more outliers.</a:t>
            </a:r>
          </a:p>
          <a:p>
            <a:pPr marL="285750" indent="-285750">
              <a:buSzPct val="150000"/>
              <a:buFont typeface="Arial" panose="020B0604020202020204" pitchFamily="34" charset="0"/>
              <a:buChar char="•"/>
            </a:pPr>
            <a:r>
              <a:rPr lang="en-IN" sz="1600" dirty="0">
                <a:solidFill>
                  <a:schemeClr val="bg1"/>
                </a:solidFill>
                <a:latin typeface="+mj-lt"/>
              </a:rPr>
              <a:t>Civil marriage for Academic degree is having most of the credits in the third quartile.</a:t>
            </a:r>
          </a:p>
        </p:txBody>
      </p:sp>
      <p:sp>
        <p:nvSpPr>
          <p:cNvPr id="22" name="TextBox 21">
            <a:extLst>
              <a:ext uri="{FF2B5EF4-FFF2-40B4-BE49-F238E27FC236}">
                <a16:creationId xmlns:a16="http://schemas.microsoft.com/office/drawing/2014/main" xmlns="" id="{23103A5F-8741-46E0-97DE-6D7B2593B294}"/>
              </a:ext>
            </a:extLst>
          </p:cNvPr>
          <p:cNvSpPr txBox="1"/>
          <p:nvPr/>
        </p:nvSpPr>
        <p:spPr>
          <a:xfrm>
            <a:off x="178512" y="3312259"/>
            <a:ext cx="3423832" cy="584775"/>
          </a:xfrm>
          <a:prstGeom prst="rect">
            <a:avLst/>
          </a:prstGeom>
          <a:noFill/>
        </p:spPr>
        <p:txBody>
          <a:bodyPr wrap="square">
            <a:spAutoFit/>
          </a:bodyPr>
          <a:lstStyle/>
          <a:p>
            <a:r>
              <a:rPr lang="en-US" sz="1600" b="1" dirty="0">
                <a:solidFill>
                  <a:schemeClr val="bg1"/>
                </a:solidFill>
                <a:latin typeface="+mj-lt"/>
              </a:rPr>
              <a:t>AMT_CREDIT &amp; NAME_EDUCATION_TYPE</a:t>
            </a:r>
          </a:p>
        </p:txBody>
      </p:sp>
    </p:spTree>
    <p:extLst>
      <p:ext uri="{BB962C8B-B14F-4D97-AF65-F5344CB8AC3E}">
        <p14:creationId xmlns:p14="http://schemas.microsoft.com/office/powerpoint/2010/main" val="29061622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8">
            <a:extLst>
              <a:ext uri="{FF2B5EF4-FFF2-40B4-BE49-F238E27FC236}">
                <a16:creationId xmlns:a16="http://schemas.microsoft.com/office/drawing/2014/main" xmlns="" id="{416A0E3C-60E6-4F39-BC55-5F7C224E1F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9" name="Straight Connector 10">
            <a:extLst>
              <a:ext uri="{FF2B5EF4-FFF2-40B4-BE49-F238E27FC236}">
                <a16:creationId xmlns:a16="http://schemas.microsoft.com/office/drawing/2014/main" xmlns="" id="{C5025DAC-8B93-4160-B017-3A274A5828C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0" name="Rectangle 12">
            <a:extLst>
              <a:ext uri="{FF2B5EF4-FFF2-40B4-BE49-F238E27FC236}">
                <a16:creationId xmlns:a16="http://schemas.microsoft.com/office/drawing/2014/main" xmlns="" id="{3741B58E-3B65-4A01-A276-975AB2CF8A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14">
            <a:extLst>
              <a:ext uri="{FF2B5EF4-FFF2-40B4-BE49-F238E27FC236}">
                <a16:creationId xmlns:a16="http://schemas.microsoft.com/office/drawing/2014/main" xmlns="" id="{7AAC67C3-831B-4AB1-A259-DFB839CAFA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 y="-1"/>
            <a:ext cx="4648593"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xmlns="" id="{FDDB2836-DE4D-4FCA-B218-587A124580C9}"/>
              </a:ext>
            </a:extLst>
          </p:cNvPr>
          <p:cNvSpPr>
            <a:spLocks noGrp="1"/>
          </p:cNvSpPr>
          <p:nvPr>
            <p:ph type="title"/>
          </p:nvPr>
        </p:nvSpPr>
        <p:spPr>
          <a:xfrm>
            <a:off x="110291" y="146164"/>
            <a:ext cx="3882343" cy="630088"/>
          </a:xfrm>
        </p:spPr>
        <p:txBody>
          <a:bodyPr vert="horz" lIns="91440" tIns="45720" rIns="91440" bIns="45720" rtlCol="0" anchor="ctr">
            <a:normAutofit fontScale="90000"/>
          </a:bodyPr>
          <a:lstStyle/>
          <a:p>
            <a:r>
              <a:rPr lang="en-US" sz="2400" b="1" u="sng" dirty="0"/>
              <a:t>Bi-variate Analysis for Target 0 (contd..)</a:t>
            </a:r>
          </a:p>
        </p:txBody>
      </p:sp>
      <p:sp>
        <p:nvSpPr>
          <p:cNvPr id="4" name="Text Placeholder 3">
            <a:extLst>
              <a:ext uri="{FF2B5EF4-FFF2-40B4-BE49-F238E27FC236}">
                <a16:creationId xmlns:a16="http://schemas.microsoft.com/office/drawing/2014/main" xmlns="" id="{E66234F4-CA00-484F-AABD-29E3D9DCB0EF}"/>
              </a:ext>
            </a:extLst>
          </p:cNvPr>
          <p:cNvSpPr>
            <a:spLocks noGrp="1"/>
          </p:cNvSpPr>
          <p:nvPr>
            <p:ph type="body" sz="half" idx="2"/>
          </p:nvPr>
        </p:nvSpPr>
        <p:spPr>
          <a:xfrm>
            <a:off x="5231958" y="605896"/>
            <a:ext cx="5923721" cy="5185304"/>
          </a:xfrm>
        </p:spPr>
        <p:txBody>
          <a:bodyPr vert="horz" lIns="0" tIns="45720" rIns="0" bIns="45720" rtlCol="0" anchor="ctr">
            <a:normAutofit/>
          </a:bodyPr>
          <a:lstStyle/>
          <a:p>
            <a:pPr>
              <a:lnSpc>
                <a:spcPct val="100000"/>
              </a:lnSpc>
            </a:pPr>
            <a:endParaRPr lang="en-US" sz="2400" dirty="0">
              <a:solidFill>
                <a:schemeClr val="tx1">
                  <a:lumMod val="75000"/>
                  <a:lumOff val="25000"/>
                </a:schemeClr>
              </a:solidFill>
            </a:endParaRPr>
          </a:p>
        </p:txBody>
      </p:sp>
      <p:sp>
        <p:nvSpPr>
          <p:cNvPr id="17" name="Rectangle 16">
            <a:extLst>
              <a:ext uri="{FF2B5EF4-FFF2-40B4-BE49-F238E27FC236}">
                <a16:creationId xmlns:a16="http://schemas.microsoft.com/office/drawing/2014/main" xmlns="" id="{FCAEED9E-BB91-43A0-911B-1ACD8803E3C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extBox 6">
            <a:extLst>
              <a:ext uri="{FF2B5EF4-FFF2-40B4-BE49-F238E27FC236}">
                <a16:creationId xmlns:a16="http://schemas.microsoft.com/office/drawing/2014/main" xmlns="" id="{E0931648-C97B-4FF8-9075-D9C039773022}"/>
              </a:ext>
            </a:extLst>
          </p:cNvPr>
          <p:cNvSpPr txBox="1"/>
          <p:nvPr/>
        </p:nvSpPr>
        <p:spPr>
          <a:xfrm>
            <a:off x="77332" y="1549790"/>
            <a:ext cx="4493960" cy="2677656"/>
          </a:xfrm>
          <a:prstGeom prst="rect">
            <a:avLst/>
          </a:prstGeom>
          <a:noFill/>
        </p:spPr>
        <p:txBody>
          <a:bodyPr wrap="square" rtlCol="0">
            <a:spAutoFit/>
          </a:bodyPr>
          <a:lstStyle/>
          <a:p>
            <a:pPr marL="285750" indent="-285750">
              <a:buSzPct val="150000"/>
              <a:buFont typeface="Arial" panose="020B0604020202020204" pitchFamily="34" charset="0"/>
              <a:buChar char="•"/>
            </a:pPr>
            <a:r>
              <a:rPr lang="en-US" sz="1500" dirty="0">
                <a:solidFill>
                  <a:schemeClr val="bg1"/>
                </a:solidFill>
                <a:latin typeface="+mj-lt"/>
              </a:rPr>
              <a:t>For Education type 'Higher education' the income amount is almost equal with the family status. It contains outliers.</a:t>
            </a:r>
          </a:p>
          <a:p>
            <a:pPr marL="285750" indent="-285750">
              <a:buSzPct val="150000"/>
              <a:buFont typeface="Arial" panose="020B0604020202020204" pitchFamily="34" charset="0"/>
              <a:buChar char="•"/>
            </a:pPr>
            <a:r>
              <a:rPr lang="en-US" sz="1500" dirty="0">
                <a:solidFill>
                  <a:schemeClr val="bg1"/>
                </a:solidFill>
                <a:latin typeface="+mj-lt"/>
              </a:rPr>
              <a:t>Less outliers are there for applicants with Academic degree, but their  income amount is little higher that Higher education.</a:t>
            </a:r>
          </a:p>
          <a:p>
            <a:pPr marL="285750" indent="-285750">
              <a:buSzPct val="150000"/>
              <a:buFont typeface="Arial" panose="020B0604020202020204" pitchFamily="34" charset="0"/>
              <a:buChar char="•"/>
            </a:pPr>
            <a:r>
              <a:rPr lang="en-US" sz="1500" dirty="0">
                <a:solidFill>
                  <a:schemeClr val="bg1"/>
                </a:solidFill>
                <a:latin typeface="+mj-lt"/>
              </a:rPr>
              <a:t>Lower secondary of civil marriage family status are having" less income amount than others.</a:t>
            </a:r>
          </a:p>
          <a:p>
            <a:pPr marL="285750" indent="-285750">
              <a:buFont typeface="Arial" panose="020B0604020202020204" pitchFamily="34" charset="0"/>
              <a:buChar char="•"/>
            </a:pPr>
            <a:endParaRPr lang="en-US" dirty="0">
              <a:solidFill>
                <a:schemeClr val="bg1"/>
              </a:solidFill>
              <a:latin typeface="+mj-lt"/>
            </a:endParaRPr>
          </a:p>
        </p:txBody>
      </p:sp>
      <p:sp>
        <p:nvSpPr>
          <p:cNvPr id="10" name="TextBox 9">
            <a:extLst>
              <a:ext uri="{FF2B5EF4-FFF2-40B4-BE49-F238E27FC236}">
                <a16:creationId xmlns:a16="http://schemas.microsoft.com/office/drawing/2014/main" xmlns="" id="{31A9D725-4749-4B79-8CDB-64583DC0E190}"/>
              </a:ext>
            </a:extLst>
          </p:cNvPr>
          <p:cNvSpPr txBox="1"/>
          <p:nvPr/>
        </p:nvSpPr>
        <p:spPr>
          <a:xfrm>
            <a:off x="110291" y="912052"/>
            <a:ext cx="4538318" cy="553998"/>
          </a:xfrm>
          <a:prstGeom prst="rect">
            <a:avLst/>
          </a:prstGeom>
          <a:noFill/>
        </p:spPr>
        <p:txBody>
          <a:bodyPr wrap="square" rtlCol="0">
            <a:spAutoFit/>
          </a:bodyPr>
          <a:lstStyle/>
          <a:p>
            <a:r>
              <a:rPr lang="en-US" sz="1500" b="1" dirty="0">
                <a:solidFill>
                  <a:schemeClr val="bg1"/>
                </a:solidFill>
                <a:latin typeface="+mj-lt"/>
              </a:rPr>
              <a:t>AMT_INCOME_TOTAL &amp; NAME_EDUCATION_TYPE</a:t>
            </a:r>
          </a:p>
        </p:txBody>
      </p:sp>
      <p:pic>
        <p:nvPicPr>
          <p:cNvPr id="2" name="Picture 1">
            <a:extLst>
              <a:ext uri="{FF2B5EF4-FFF2-40B4-BE49-F238E27FC236}">
                <a16:creationId xmlns:a16="http://schemas.microsoft.com/office/drawing/2014/main" xmlns="" id="{E56ECAEA-1A6D-407D-A87D-699E2945889C}"/>
              </a:ext>
            </a:extLst>
          </p:cNvPr>
          <p:cNvPicPr>
            <a:picLocks noChangeAspect="1"/>
          </p:cNvPicPr>
          <p:nvPr/>
        </p:nvPicPr>
        <p:blipFill>
          <a:blip r:embed="rId2"/>
          <a:stretch>
            <a:fillRect/>
          </a:stretch>
        </p:blipFill>
        <p:spPr>
          <a:xfrm>
            <a:off x="4725924" y="76954"/>
            <a:ext cx="7251757" cy="2913895"/>
          </a:xfrm>
          <a:prstGeom prst="rect">
            <a:avLst/>
          </a:prstGeom>
          <a:ln w="15875">
            <a:solidFill>
              <a:schemeClr val="accent1"/>
            </a:solidFill>
          </a:ln>
        </p:spPr>
      </p:pic>
      <p:pic>
        <p:nvPicPr>
          <p:cNvPr id="12" name="Picture 11">
            <a:extLst>
              <a:ext uri="{FF2B5EF4-FFF2-40B4-BE49-F238E27FC236}">
                <a16:creationId xmlns:a16="http://schemas.microsoft.com/office/drawing/2014/main" xmlns="" id="{F0713BAC-965E-4DE7-AA6B-490F01F376FB}"/>
              </a:ext>
            </a:extLst>
          </p:cNvPr>
          <p:cNvPicPr>
            <a:picLocks noChangeAspect="1"/>
          </p:cNvPicPr>
          <p:nvPr/>
        </p:nvPicPr>
        <p:blipFill>
          <a:blip r:embed="rId3"/>
          <a:stretch>
            <a:fillRect/>
          </a:stretch>
        </p:blipFill>
        <p:spPr>
          <a:xfrm>
            <a:off x="4741240" y="3345409"/>
            <a:ext cx="7251757" cy="2992525"/>
          </a:xfrm>
          <a:prstGeom prst="rect">
            <a:avLst/>
          </a:prstGeom>
          <a:ln w="15875">
            <a:solidFill>
              <a:schemeClr val="accent1"/>
            </a:solidFill>
          </a:ln>
        </p:spPr>
      </p:pic>
      <p:sp>
        <p:nvSpPr>
          <p:cNvPr id="13" name="TextBox 12">
            <a:extLst>
              <a:ext uri="{FF2B5EF4-FFF2-40B4-BE49-F238E27FC236}">
                <a16:creationId xmlns:a16="http://schemas.microsoft.com/office/drawing/2014/main" xmlns="" id="{575BAD02-274C-481F-B1F4-F871CACD3F7E}"/>
              </a:ext>
            </a:extLst>
          </p:cNvPr>
          <p:cNvSpPr txBox="1"/>
          <p:nvPr/>
        </p:nvSpPr>
        <p:spPr>
          <a:xfrm>
            <a:off x="199003" y="4058169"/>
            <a:ext cx="3793631" cy="553998"/>
          </a:xfrm>
          <a:prstGeom prst="rect">
            <a:avLst/>
          </a:prstGeom>
          <a:noFill/>
        </p:spPr>
        <p:txBody>
          <a:bodyPr wrap="square" rtlCol="0">
            <a:spAutoFit/>
          </a:bodyPr>
          <a:lstStyle/>
          <a:p>
            <a:r>
              <a:rPr lang="en-US" sz="1500" b="1" dirty="0">
                <a:solidFill>
                  <a:schemeClr val="bg1"/>
                </a:solidFill>
                <a:latin typeface="+mj-lt"/>
              </a:rPr>
              <a:t>AMT_CREDIT &amp; NAME_EDUCATION_TYPE</a:t>
            </a:r>
          </a:p>
        </p:txBody>
      </p:sp>
      <p:sp>
        <p:nvSpPr>
          <p:cNvPr id="14" name="TextBox 13">
            <a:extLst>
              <a:ext uri="{FF2B5EF4-FFF2-40B4-BE49-F238E27FC236}">
                <a16:creationId xmlns:a16="http://schemas.microsoft.com/office/drawing/2014/main" xmlns="" id="{E410A5F4-77E6-4D8C-A57E-49B97BD458BB}"/>
              </a:ext>
            </a:extLst>
          </p:cNvPr>
          <p:cNvSpPr txBox="1"/>
          <p:nvPr/>
        </p:nvSpPr>
        <p:spPr>
          <a:xfrm>
            <a:off x="-5685" y="4575036"/>
            <a:ext cx="4165910" cy="1708160"/>
          </a:xfrm>
          <a:prstGeom prst="rect">
            <a:avLst/>
          </a:prstGeom>
          <a:noFill/>
        </p:spPr>
        <p:txBody>
          <a:bodyPr wrap="square" rtlCol="0">
            <a:spAutoFit/>
          </a:bodyPr>
          <a:lstStyle/>
          <a:p>
            <a:pPr marL="285750" indent="-285750">
              <a:buSzPct val="150000"/>
              <a:buFont typeface="Arial" panose="020B0604020202020204" pitchFamily="34" charset="0"/>
              <a:buChar char="•"/>
            </a:pPr>
            <a:r>
              <a:rPr lang="en-US" sz="1500" dirty="0">
                <a:solidFill>
                  <a:schemeClr val="bg1"/>
                </a:solidFill>
                <a:latin typeface="+mj-lt"/>
              </a:rPr>
              <a:t>Amount of credit is high in case of Higher education and Academic degree populations married persons took more credit than others.</a:t>
            </a:r>
          </a:p>
          <a:p>
            <a:pPr marL="285750" indent="-285750">
              <a:buSzPct val="150000"/>
              <a:buFont typeface="Arial" panose="020B0604020202020204" pitchFamily="34" charset="0"/>
              <a:buChar char="•"/>
            </a:pPr>
            <a:r>
              <a:rPr lang="en-US" sz="1500" dirty="0">
                <a:solidFill>
                  <a:schemeClr val="bg1"/>
                </a:solidFill>
                <a:latin typeface="+mj-lt"/>
              </a:rPr>
              <a:t>Amount of credit is minimum for the populations having lower secondary education and all type of family status</a:t>
            </a:r>
          </a:p>
        </p:txBody>
      </p:sp>
    </p:spTree>
    <p:extLst>
      <p:ext uri="{BB962C8B-B14F-4D97-AF65-F5344CB8AC3E}">
        <p14:creationId xmlns:p14="http://schemas.microsoft.com/office/powerpoint/2010/main" val="665373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3741B58E-3B65-4A01-A276-975AB2CF8A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7AAC67C3-831B-4AB1-A259-DFB839CAFA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E2CD220B-D5CC-4AB0-B3B7-E86B79132CCB}"/>
              </a:ext>
            </a:extLst>
          </p:cNvPr>
          <p:cNvSpPr>
            <a:spLocks noGrp="1"/>
          </p:cNvSpPr>
          <p:nvPr>
            <p:ph type="title"/>
          </p:nvPr>
        </p:nvSpPr>
        <p:spPr>
          <a:xfrm>
            <a:off x="492369" y="605896"/>
            <a:ext cx="3642309" cy="5646208"/>
          </a:xfrm>
        </p:spPr>
        <p:txBody>
          <a:bodyPr anchor="ctr">
            <a:normAutofit/>
          </a:bodyPr>
          <a:lstStyle/>
          <a:p>
            <a:r>
              <a:rPr lang="en-US" sz="4400" dirty="0">
                <a:solidFill>
                  <a:srgbClr val="FFFFFF"/>
                </a:solidFill>
              </a:rPr>
              <a:t>Table of Contents</a:t>
            </a:r>
          </a:p>
        </p:txBody>
      </p:sp>
      <p:sp>
        <p:nvSpPr>
          <p:cNvPr id="3" name="Content Placeholder 2">
            <a:extLst>
              <a:ext uri="{FF2B5EF4-FFF2-40B4-BE49-F238E27FC236}">
                <a16:creationId xmlns:a16="http://schemas.microsoft.com/office/drawing/2014/main" xmlns="" id="{719944FA-676F-48ED-BF41-A778199AAEB3}"/>
              </a:ext>
            </a:extLst>
          </p:cNvPr>
          <p:cNvSpPr>
            <a:spLocks noGrp="1"/>
          </p:cNvSpPr>
          <p:nvPr>
            <p:ph idx="1"/>
          </p:nvPr>
        </p:nvSpPr>
        <p:spPr>
          <a:xfrm>
            <a:off x="4867275" y="447674"/>
            <a:ext cx="7029449" cy="6219825"/>
          </a:xfrm>
        </p:spPr>
        <p:txBody>
          <a:bodyPr anchor="ctr">
            <a:normAutofit lnSpcReduction="10000"/>
          </a:bodyPr>
          <a:lstStyle/>
          <a:p>
            <a:pPr marR="0" lvl="0">
              <a:lnSpc>
                <a:spcPct val="107000"/>
              </a:lnSpc>
              <a:spcBef>
                <a:spcPts val="0"/>
              </a:spcBef>
              <a:spcAft>
                <a:spcPts val="0"/>
              </a:spcAft>
              <a:buSzPct val="120000"/>
              <a:buFont typeface="Wingdings" panose="05000000000000000000" pitchFamily="2" charset="2"/>
              <a:buChar char="q"/>
            </a:pPr>
            <a:r>
              <a:rPr lang="en-US" sz="1400" b="1" dirty="0">
                <a:solidFill>
                  <a:schemeClr val="tx1"/>
                </a:solidFill>
                <a:effectLst/>
                <a:latin typeface="+mj-lt"/>
                <a:ea typeface="Calibri" panose="020F0502020204030204" pitchFamily="34" charset="0"/>
                <a:cs typeface="Times New Roman" panose="02020603050405020304" pitchFamily="18" charset="0"/>
              </a:rPr>
              <a:t> Business Objectives</a:t>
            </a:r>
          </a:p>
          <a:p>
            <a:pPr marL="0" marR="0" lvl="0" indent="0">
              <a:lnSpc>
                <a:spcPct val="107000"/>
              </a:lnSpc>
              <a:spcBef>
                <a:spcPts val="0"/>
              </a:spcBef>
              <a:spcAft>
                <a:spcPts val="0"/>
              </a:spcAft>
              <a:buSzPct val="120000"/>
              <a:buNone/>
            </a:pPr>
            <a:endParaRPr lang="en-US" sz="1400" b="1" dirty="0">
              <a:solidFill>
                <a:schemeClr val="tx1"/>
              </a:solidFill>
              <a:effectLst/>
              <a:latin typeface="+mj-lt"/>
              <a:ea typeface="Calibri" panose="020F0502020204030204" pitchFamily="34" charset="0"/>
              <a:cs typeface="Times New Roman" panose="02020603050405020304" pitchFamily="18" charset="0"/>
            </a:endParaRPr>
          </a:p>
          <a:p>
            <a:pPr marR="0" lvl="0">
              <a:lnSpc>
                <a:spcPct val="107000"/>
              </a:lnSpc>
              <a:spcBef>
                <a:spcPts val="0"/>
              </a:spcBef>
              <a:spcAft>
                <a:spcPts val="0"/>
              </a:spcAft>
              <a:buSzPct val="120000"/>
              <a:buFont typeface="Wingdings" panose="05000000000000000000" pitchFamily="2" charset="2"/>
              <a:buChar char="q"/>
            </a:pPr>
            <a:r>
              <a:rPr lang="en-US" sz="1400" b="1" dirty="0">
                <a:solidFill>
                  <a:schemeClr val="tx1"/>
                </a:solidFill>
                <a:latin typeface="+mj-lt"/>
                <a:ea typeface="Calibri" panose="020F0502020204030204" pitchFamily="34" charset="0"/>
                <a:cs typeface="Times New Roman" panose="02020603050405020304" pitchFamily="18" charset="0"/>
              </a:rPr>
              <a:t> Case study - Data Set</a:t>
            </a:r>
          </a:p>
          <a:p>
            <a:pPr marL="0" marR="0" lvl="0" indent="0">
              <a:lnSpc>
                <a:spcPct val="107000"/>
              </a:lnSpc>
              <a:spcBef>
                <a:spcPts val="0"/>
              </a:spcBef>
              <a:spcAft>
                <a:spcPts val="0"/>
              </a:spcAft>
              <a:buSzPct val="120000"/>
              <a:buNone/>
            </a:pPr>
            <a:endParaRPr lang="en-US" sz="1400" b="1" dirty="0">
              <a:solidFill>
                <a:schemeClr val="tx1"/>
              </a:solidFill>
              <a:effectLst/>
              <a:latin typeface="+mj-lt"/>
              <a:ea typeface="Calibri" panose="020F0502020204030204" pitchFamily="34" charset="0"/>
              <a:cs typeface="Times New Roman" panose="02020603050405020304" pitchFamily="18" charset="0"/>
            </a:endParaRPr>
          </a:p>
          <a:p>
            <a:pPr marR="0" lvl="0">
              <a:lnSpc>
                <a:spcPct val="107000"/>
              </a:lnSpc>
              <a:spcBef>
                <a:spcPts val="0"/>
              </a:spcBef>
              <a:spcAft>
                <a:spcPts val="0"/>
              </a:spcAft>
              <a:buSzPct val="120000"/>
              <a:buFont typeface="Wingdings" panose="05000000000000000000" pitchFamily="2" charset="2"/>
              <a:buChar char="q"/>
            </a:pPr>
            <a:r>
              <a:rPr lang="en-US" sz="1400" b="1" dirty="0">
                <a:solidFill>
                  <a:schemeClr val="tx1"/>
                </a:solidFill>
                <a:effectLst/>
                <a:latin typeface="+mj-lt"/>
                <a:ea typeface="Calibri" panose="020F0502020204030204" pitchFamily="34" charset="0"/>
                <a:cs typeface="Times New Roman" panose="02020603050405020304" pitchFamily="18" charset="0"/>
              </a:rPr>
              <a:t> Application Data</a:t>
            </a:r>
          </a:p>
          <a:p>
            <a:pPr marL="742950" marR="0" lvl="1" indent="-285750">
              <a:lnSpc>
                <a:spcPct val="107000"/>
              </a:lnSpc>
              <a:spcBef>
                <a:spcPts val="0"/>
              </a:spcBef>
              <a:spcAft>
                <a:spcPts val="0"/>
              </a:spcAft>
              <a:buClr>
                <a:schemeClr val="accent1"/>
              </a:buClr>
              <a:buFont typeface="Wingdings" panose="05000000000000000000" pitchFamily="2" charset="2"/>
              <a:buChar char="§"/>
            </a:pPr>
            <a:r>
              <a:rPr lang="en-US" sz="1400" dirty="0">
                <a:solidFill>
                  <a:schemeClr val="tx1"/>
                </a:solidFill>
                <a:effectLst/>
                <a:latin typeface="+mj-lt"/>
                <a:ea typeface="Calibri" panose="020F0502020204030204" pitchFamily="34" charset="0"/>
                <a:cs typeface="Times New Roman" panose="02020603050405020304" pitchFamily="18" charset="0"/>
              </a:rPr>
              <a:t>Loading the Data Set</a:t>
            </a:r>
          </a:p>
          <a:p>
            <a:pPr marL="742950" marR="0" lvl="1" indent="-285750">
              <a:lnSpc>
                <a:spcPct val="107000"/>
              </a:lnSpc>
              <a:spcBef>
                <a:spcPts val="0"/>
              </a:spcBef>
              <a:spcAft>
                <a:spcPts val="0"/>
              </a:spcAft>
              <a:buClr>
                <a:schemeClr val="accent1"/>
              </a:buClr>
              <a:buFont typeface="Wingdings" panose="05000000000000000000" pitchFamily="2" charset="2"/>
              <a:buChar char="§"/>
            </a:pPr>
            <a:r>
              <a:rPr lang="en-US" sz="1400" dirty="0">
                <a:solidFill>
                  <a:schemeClr val="tx1"/>
                </a:solidFill>
                <a:latin typeface="+mj-lt"/>
                <a:ea typeface="Calibri" panose="020F0502020204030204" pitchFamily="34" charset="0"/>
                <a:cs typeface="Times New Roman" panose="02020603050405020304" pitchFamily="18" charset="0"/>
              </a:rPr>
              <a:t>Data Inspection</a:t>
            </a:r>
          </a:p>
          <a:p>
            <a:pPr marL="742950" marR="0" lvl="1" indent="-285750">
              <a:lnSpc>
                <a:spcPct val="107000"/>
              </a:lnSpc>
              <a:spcBef>
                <a:spcPts val="0"/>
              </a:spcBef>
              <a:spcAft>
                <a:spcPts val="0"/>
              </a:spcAft>
              <a:buClr>
                <a:schemeClr val="accent1"/>
              </a:buClr>
              <a:buFont typeface="Wingdings" panose="05000000000000000000" pitchFamily="2" charset="2"/>
              <a:buChar char="§"/>
            </a:pPr>
            <a:r>
              <a:rPr lang="en-US" sz="1400" dirty="0">
                <a:solidFill>
                  <a:schemeClr val="tx1"/>
                </a:solidFill>
                <a:effectLst/>
                <a:latin typeface="+mj-lt"/>
                <a:ea typeface="Calibri" panose="020F0502020204030204" pitchFamily="34" charset="0"/>
                <a:cs typeface="Times New Roman" panose="02020603050405020304" pitchFamily="18" charset="0"/>
              </a:rPr>
              <a:t>Data Cleaning</a:t>
            </a:r>
          </a:p>
          <a:p>
            <a:pPr marL="1143000" marR="0" lvl="2" indent="-228600">
              <a:lnSpc>
                <a:spcPct val="107000"/>
              </a:lnSpc>
              <a:spcBef>
                <a:spcPts val="0"/>
              </a:spcBef>
              <a:spcAft>
                <a:spcPts val="0"/>
              </a:spcAft>
              <a:buClr>
                <a:schemeClr val="accent1"/>
              </a:buClr>
              <a:buFont typeface="Wingdings" panose="05000000000000000000" pitchFamily="2" charset="2"/>
              <a:buChar char=""/>
            </a:pPr>
            <a:r>
              <a:rPr lang="en-US" sz="1400" dirty="0">
                <a:solidFill>
                  <a:schemeClr val="tx1"/>
                </a:solidFill>
                <a:effectLst/>
                <a:latin typeface="+mj-lt"/>
                <a:ea typeface="Calibri" panose="020F0502020204030204" pitchFamily="34" charset="0"/>
                <a:cs typeface="Times New Roman" panose="02020603050405020304" pitchFamily="18" charset="0"/>
              </a:rPr>
              <a:t>Handling Missing values</a:t>
            </a:r>
          </a:p>
          <a:p>
            <a:pPr marL="1143000" marR="0" lvl="2" indent="-228600">
              <a:lnSpc>
                <a:spcPct val="107000"/>
              </a:lnSpc>
              <a:spcBef>
                <a:spcPts val="0"/>
              </a:spcBef>
              <a:spcAft>
                <a:spcPts val="0"/>
              </a:spcAft>
              <a:buClr>
                <a:schemeClr val="accent1"/>
              </a:buClr>
              <a:buFont typeface="Wingdings" panose="05000000000000000000" pitchFamily="2" charset="2"/>
              <a:buChar char=""/>
            </a:pPr>
            <a:r>
              <a:rPr lang="en-US" sz="1400" dirty="0">
                <a:solidFill>
                  <a:schemeClr val="tx1"/>
                </a:solidFill>
                <a:effectLst/>
                <a:latin typeface="+mj-lt"/>
                <a:ea typeface="Calibri" panose="020F0502020204030204" pitchFamily="34" charset="0"/>
                <a:cs typeface="Times New Roman" panose="02020603050405020304" pitchFamily="18" charset="0"/>
              </a:rPr>
              <a:t>Checking for Outliers</a:t>
            </a:r>
          </a:p>
          <a:p>
            <a:pPr marL="1143000" marR="0" lvl="2" indent="-228600">
              <a:lnSpc>
                <a:spcPct val="107000"/>
              </a:lnSpc>
              <a:spcBef>
                <a:spcPts val="0"/>
              </a:spcBef>
              <a:spcAft>
                <a:spcPts val="0"/>
              </a:spcAft>
              <a:buClr>
                <a:schemeClr val="accent1"/>
              </a:buClr>
              <a:buFont typeface="Wingdings" panose="05000000000000000000" pitchFamily="2" charset="2"/>
              <a:buChar char=""/>
            </a:pPr>
            <a:r>
              <a:rPr lang="en-US" sz="1400" dirty="0">
                <a:solidFill>
                  <a:schemeClr val="tx1"/>
                </a:solidFill>
                <a:effectLst/>
                <a:latin typeface="+mj-lt"/>
                <a:ea typeface="Calibri" panose="020F0502020204030204" pitchFamily="34" charset="0"/>
                <a:cs typeface="Times New Roman" panose="02020603050405020304" pitchFamily="18" charset="0"/>
              </a:rPr>
              <a:t>Removing Columns irrelevant to the analysis</a:t>
            </a:r>
            <a:endParaRPr lang="en-US" sz="1400" dirty="0">
              <a:solidFill>
                <a:schemeClr val="tx1"/>
              </a:solidFill>
              <a:latin typeface="+mj-lt"/>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Clr>
                <a:schemeClr val="accent1"/>
              </a:buClr>
              <a:buFont typeface="Wingdings" panose="05000000000000000000" pitchFamily="2" charset="2"/>
              <a:buChar char=""/>
            </a:pPr>
            <a:r>
              <a:rPr lang="en-US" sz="1400" dirty="0">
                <a:solidFill>
                  <a:schemeClr val="tx1"/>
                </a:solidFill>
                <a:effectLst/>
                <a:latin typeface="+mj-lt"/>
                <a:ea typeface="Calibri" panose="020F0502020204030204" pitchFamily="34" charset="0"/>
                <a:cs typeface="Times New Roman" panose="02020603050405020304" pitchFamily="18" charset="0"/>
              </a:rPr>
              <a:t>Binning Data</a:t>
            </a:r>
          </a:p>
          <a:p>
            <a:pPr marL="742950" marR="0" lvl="1" indent="-285750">
              <a:lnSpc>
                <a:spcPct val="107000"/>
              </a:lnSpc>
              <a:spcBef>
                <a:spcPts val="0"/>
              </a:spcBef>
              <a:spcAft>
                <a:spcPts val="0"/>
              </a:spcAft>
              <a:buClr>
                <a:schemeClr val="accent1"/>
              </a:buClr>
              <a:buFont typeface="Wingdings" panose="05000000000000000000" pitchFamily="2" charset="2"/>
              <a:buChar char="§"/>
            </a:pPr>
            <a:r>
              <a:rPr lang="en-US" sz="1400" dirty="0">
                <a:solidFill>
                  <a:schemeClr val="tx1"/>
                </a:solidFill>
                <a:effectLst/>
                <a:latin typeface="+mj-lt"/>
                <a:ea typeface="Calibri" panose="020F0502020204030204" pitchFamily="34" charset="0"/>
                <a:cs typeface="Times New Roman" panose="02020603050405020304" pitchFamily="18" charset="0"/>
              </a:rPr>
              <a:t>Checking Data imbalance</a:t>
            </a:r>
          </a:p>
          <a:p>
            <a:pPr marL="742950" marR="0" lvl="1" indent="-285750">
              <a:lnSpc>
                <a:spcPct val="107000"/>
              </a:lnSpc>
              <a:spcBef>
                <a:spcPts val="0"/>
              </a:spcBef>
              <a:spcAft>
                <a:spcPts val="0"/>
              </a:spcAft>
              <a:buClr>
                <a:schemeClr val="accent1"/>
              </a:buClr>
              <a:buFont typeface="Wingdings" panose="05000000000000000000" pitchFamily="2" charset="2"/>
              <a:buChar char="§"/>
            </a:pPr>
            <a:r>
              <a:rPr lang="en-US" sz="1400" dirty="0">
                <a:solidFill>
                  <a:schemeClr val="tx1"/>
                </a:solidFill>
                <a:effectLst/>
                <a:latin typeface="+mj-lt"/>
                <a:ea typeface="Calibri" panose="020F0502020204030204" pitchFamily="34" charset="0"/>
                <a:cs typeface="Times New Roman" panose="02020603050405020304" pitchFamily="18" charset="0"/>
              </a:rPr>
              <a:t>Univariate Analysis (Unordered) - Categorical variables</a:t>
            </a:r>
          </a:p>
          <a:p>
            <a:pPr marL="742950" lvl="1" indent="-285750">
              <a:lnSpc>
                <a:spcPct val="107000"/>
              </a:lnSpc>
              <a:spcBef>
                <a:spcPts val="0"/>
              </a:spcBef>
              <a:spcAft>
                <a:spcPts val="0"/>
              </a:spcAft>
              <a:buClr>
                <a:schemeClr val="accent1"/>
              </a:buClr>
              <a:buFont typeface="Wingdings" panose="05000000000000000000" pitchFamily="2" charset="2"/>
              <a:buChar char="§"/>
            </a:pPr>
            <a:r>
              <a:rPr lang="en-US" sz="1400" dirty="0">
                <a:solidFill>
                  <a:schemeClr val="tx1"/>
                </a:solidFill>
                <a:effectLst/>
                <a:latin typeface="+mj-lt"/>
                <a:ea typeface="Calibri" panose="020F0502020204030204" pitchFamily="34" charset="0"/>
                <a:cs typeface="Times New Roman" panose="02020603050405020304" pitchFamily="18" charset="0"/>
              </a:rPr>
              <a:t>Univariate Analysis (Ordered) - Categorical variables</a:t>
            </a:r>
          </a:p>
          <a:p>
            <a:pPr marL="742950" marR="0" lvl="1" indent="-285750">
              <a:lnSpc>
                <a:spcPct val="107000"/>
              </a:lnSpc>
              <a:spcBef>
                <a:spcPts val="0"/>
              </a:spcBef>
              <a:spcAft>
                <a:spcPts val="0"/>
              </a:spcAft>
              <a:buClr>
                <a:schemeClr val="accent1"/>
              </a:buClr>
              <a:buFont typeface="Wingdings" panose="05000000000000000000" pitchFamily="2" charset="2"/>
              <a:buChar char="§"/>
            </a:pPr>
            <a:r>
              <a:rPr lang="en-US" sz="1400" dirty="0">
                <a:solidFill>
                  <a:schemeClr val="tx1"/>
                </a:solidFill>
                <a:effectLst/>
                <a:latin typeface="+mj-lt"/>
                <a:ea typeface="Calibri" panose="020F0502020204030204" pitchFamily="34" charset="0"/>
                <a:cs typeface="Times New Roman" panose="02020603050405020304" pitchFamily="18" charset="0"/>
              </a:rPr>
              <a:t>Univariate Analysis of Continuous variables</a:t>
            </a:r>
          </a:p>
          <a:p>
            <a:pPr marL="742950" marR="0" lvl="1" indent="-285750">
              <a:lnSpc>
                <a:spcPct val="107000"/>
              </a:lnSpc>
              <a:spcBef>
                <a:spcPts val="0"/>
              </a:spcBef>
              <a:spcAft>
                <a:spcPts val="0"/>
              </a:spcAft>
              <a:buClr>
                <a:schemeClr val="accent1"/>
              </a:buClr>
              <a:buFont typeface="Wingdings" panose="05000000000000000000" pitchFamily="2" charset="2"/>
              <a:buChar char="§"/>
            </a:pPr>
            <a:r>
              <a:rPr lang="en-US" sz="1400" dirty="0">
                <a:solidFill>
                  <a:schemeClr val="tx1"/>
                </a:solidFill>
                <a:latin typeface="+mj-lt"/>
                <a:ea typeface="Calibri" panose="020F0502020204030204" pitchFamily="34" charset="0"/>
                <a:cs typeface="Times New Roman" panose="02020603050405020304" pitchFamily="18" charset="0"/>
              </a:rPr>
              <a:t>Segmented Analysis</a:t>
            </a:r>
          </a:p>
          <a:p>
            <a:pPr marL="742950" marR="0" lvl="1" indent="-285750">
              <a:lnSpc>
                <a:spcPct val="107000"/>
              </a:lnSpc>
              <a:spcBef>
                <a:spcPts val="0"/>
              </a:spcBef>
              <a:spcAft>
                <a:spcPts val="0"/>
              </a:spcAft>
              <a:buClr>
                <a:schemeClr val="accent1"/>
              </a:buClr>
              <a:buFont typeface="Wingdings" panose="05000000000000000000" pitchFamily="2" charset="2"/>
              <a:buChar char="§"/>
            </a:pPr>
            <a:r>
              <a:rPr lang="en-US" sz="1400" dirty="0">
                <a:solidFill>
                  <a:schemeClr val="tx1"/>
                </a:solidFill>
                <a:effectLst/>
                <a:latin typeface="+mj-lt"/>
                <a:ea typeface="Calibri" panose="020F0502020204030204" pitchFamily="34" charset="0"/>
                <a:cs typeface="Times New Roman" panose="02020603050405020304" pitchFamily="18" charset="0"/>
              </a:rPr>
              <a:t>Outlier Detection</a:t>
            </a:r>
          </a:p>
          <a:p>
            <a:pPr marL="742950" marR="0" lvl="1" indent="-285750">
              <a:lnSpc>
                <a:spcPct val="107000"/>
              </a:lnSpc>
              <a:spcBef>
                <a:spcPts val="0"/>
              </a:spcBef>
              <a:spcAft>
                <a:spcPts val="0"/>
              </a:spcAft>
              <a:buClr>
                <a:schemeClr val="accent1"/>
              </a:buClr>
              <a:buFont typeface="Wingdings" panose="05000000000000000000" pitchFamily="2" charset="2"/>
              <a:buChar char="§"/>
            </a:pPr>
            <a:r>
              <a:rPr lang="en-US" sz="1400" dirty="0">
                <a:solidFill>
                  <a:schemeClr val="tx1"/>
                </a:solidFill>
                <a:effectLst/>
                <a:latin typeface="+mj-lt"/>
                <a:ea typeface="Calibri" panose="020F0502020204030204" pitchFamily="34" charset="0"/>
                <a:cs typeface="Times New Roman" panose="02020603050405020304" pitchFamily="18" charset="0"/>
              </a:rPr>
              <a:t>Bivariate analysis</a:t>
            </a:r>
          </a:p>
          <a:p>
            <a:pPr marL="742950" marR="0" lvl="1" indent="-285750">
              <a:lnSpc>
                <a:spcPct val="107000"/>
              </a:lnSpc>
              <a:spcBef>
                <a:spcPts val="0"/>
              </a:spcBef>
              <a:spcAft>
                <a:spcPts val="0"/>
              </a:spcAft>
              <a:buClr>
                <a:schemeClr val="accent1"/>
              </a:buClr>
              <a:buFont typeface="Wingdings" panose="05000000000000000000" pitchFamily="2" charset="2"/>
              <a:buChar char="§"/>
            </a:pPr>
            <a:r>
              <a:rPr lang="en-US" sz="1400" dirty="0">
                <a:solidFill>
                  <a:schemeClr val="tx1"/>
                </a:solidFill>
                <a:effectLst/>
                <a:latin typeface="+mj-lt"/>
                <a:ea typeface="Calibri" panose="020F0502020204030204" pitchFamily="34" charset="0"/>
                <a:cs typeface="Times New Roman" panose="02020603050405020304" pitchFamily="18" charset="0"/>
              </a:rPr>
              <a:t>Multivariate analysis</a:t>
            </a:r>
          </a:p>
          <a:p>
            <a:pPr marL="0" marR="0">
              <a:lnSpc>
                <a:spcPct val="107000"/>
              </a:lnSpc>
              <a:spcBef>
                <a:spcPts val="0"/>
              </a:spcBef>
              <a:spcAft>
                <a:spcPts val="0"/>
              </a:spcAft>
            </a:pPr>
            <a:r>
              <a:rPr lang="en-US" sz="1400" dirty="0">
                <a:solidFill>
                  <a:schemeClr val="tx1"/>
                </a:solidFill>
                <a:effectLst/>
                <a:latin typeface="+mj-lt"/>
                <a:ea typeface="Calibri" panose="020F0502020204030204" pitchFamily="34" charset="0"/>
                <a:cs typeface="Times New Roman" panose="02020603050405020304" pitchFamily="18" charset="0"/>
              </a:rPr>
              <a:t> </a:t>
            </a:r>
          </a:p>
          <a:p>
            <a:pPr marR="0" lvl="0">
              <a:lnSpc>
                <a:spcPct val="107000"/>
              </a:lnSpc>
              <a:spcBef>
                <a:spcPts val="0"/>
              </a:spcBef>
              <a:spcAft>
                <a:spcPts val="0"/>
              </a:spcAft>
              <a:buSzPct val="120000"/>
              <a:buFont typeface="Wingdings" panose="05000000000000000000" pitchFamily="2" charset="2"/>
              <a:buChar char="q"/>
            </a:pPr>
            <a:r>
              <a:rPr lang="en-US" sz="1400" b="1" dirty="0">
                <a:solidFill>
                  <a:schemeClr val="tx1"/>
                </a:solidFill>
                <a:effectLst/>
                <a:latin typeface="+mj-lt"/>
                <a:ea typeface="Calibri" panose="020F0502020204030204" pitchFamily="34" charset="0"/>
                <a:cs typeface="Times New Roman" panose="02020603050405020304" pitchFamily="18" charset="0"/>
              </a:rPr>
              <a:t>  Previous application Data</a:t>
            </a:r>
          </a:p>
          <a:p>
            <a:pPr marL="742950" marR="0" lvl="1" indent="-285750">
              <a:lnSpc>
                <a:spcPct val="107000"/>
              </a:lnSpc>
              <a:spcBef>
                <a:spcPts val="0"/>
              </a:spcBef>
              <a:spcAft>
                <a:spcPts val="0"/>
              </a:spcAft>
              <a:buClr>
                <a:schemeClr val="accent1"/>
              </a:buClr>
              <a:buFont typeface="Wingdings" panose="05000000000000000000" pitchFamily="2" charset="2"/>
              <a:buChar char="§"/>
            </a:pPr>
            <a:r>
              <a:rPr lang="en-US" sz="1400" dirty="0">
                <a:solidFill>
                  <a:schemeClr val="tx1"/>
                </a:solidFill>
                <a:effectLst/>
                <a:latin typeface="+mj-lt"/>
                <a:ea typeface="Calibri" panose="020F0502020204030204" pitchFamily="34" charset="0"/>
                <a:cs typeface="Times New Roman" panose="02020603050405020304" pitchFamily="18" charset="0"/>
              </a:rPr>
              <a:t>Loading the Data Set</a:t>
            </a:r>
          </a:p>
          <a:p>
            <a:pPr marL="742950" marR="0" lvl="1" indent="-285750">
              <a:lnSpc>
                <a:spcPct val="107000"/>
              </a:lnSpc>
              <a:spcBef>
                <a:spcPts val="0"/>
              </a:spcBef>
              <a:spcAft>
                <a:spcPts val="0"/>
              </a:spcAft>
              <a:buClr>
                <a:schemeClr val="accent1"/>
              </a:buClr>
              <a:buFont typeface="Wingdings" panose="05000000000000000000" pitchFamily="2" charset="2"/>
              <a:buChar char="§"/>
            </a:pPr>
            <a:r>
              <a:rPr lang="en-US" sz="1400" dirty="0">
                <a:solidFill>
                  <a:schemeClr val="tx1"/>
                </a:solidFill>
                <a:effectLst/>
                <a:latin typeface="+mj-lt"/>
                <a:ea typeface="Calibri" panose="020F0502020204030204" pitchFamily="34" charset="0"/>
                <a:cs typeface="Times New Roman" panose="02020603050405020304" pitchFamily="18" charset="0"/>
              </a:rPr>
              <a:t>Data Inspection</a:t>
            </a:r>
          </a:p>
          <a:p>
            <a:pPr marL="742950" marR="0" lvl="1" indent="-285750">
              <a:lnSpc>
                <a:spcPct val="107000"/>
              </a:lnSpc>
              <a:spcBef>
                <a:spcPts val="0"/>
              </a:spcBef>
              <a:spcAft>
                <a:spcPts val="0"/>
              </a:spcAft>
              <a:buClr>
                <a:schemeClr val="accent1"/>
              </a:buClr>
              <a:buFont typeface="Wingdings" panose="05000000000000000000" pitchFamily="2" charset="2"/>
              <a:buChar char="§"/>
            </a:pPr>
            <a:r>
              <a:rPr lang="en-US" sz="1400" dirty="0">
                <a:solidFill>
                  <a:schemeClr val="tx1"/>
                </a:solidFill>
                <a:effectLst/>
                <a:latin typeface="+mj-lt"/>
                <a:ea typeface="Calibri" panose="020F0502020204030204" pitchFamily="34" charset="0"/>
                <a:cs typeface="Times New Roman" panose="02020603050405020304" pitchFamily="18" charset="0"/>
              </a:rPr>
              <a:t>Merging with Application Data</a:t>
            </a:r>
          </a:p>
          <a:p>
            <a:pPr marL="742950" marR="0" lvl="1" indent="-285750">
              <a:lnSpc>
                <a:spcPct val="107000"/>
              </a:lnSpc>
              <a:spcBef>
                <a:spcPts val="0"/>
              </a:spcBef>
              <a:spcAft>
                <a:spcPts val="0"/>
              </a:spcAft>
              <a:buClr>
                <a:schemeClr val="accent1"/>
              </a:buClr>
              <a:buFont typeface="Wingdings" panose="05000000000000000000" pitchFamily="2" charset="2"/>
              <a:buChar char="§"/>
            </a:pPr>
            <a:r>
              <a:rPr lang="en-US" sz="1400" dirty="0">
                <a:solidFill>
                  <a:schemeClr val="tx1"/>
                </a:solidFill>
                <a:effectLst/>
                <a:latin typeface="+mj-lt"/>
                <a:ea typeface="Calibri" panose="020F0502020204030204" pitchFamily="34" charset="0"/>
                <a:cs typeface="Times New Roman" panose="02020603050405020304" pitchFamily="18" charset="0"/>
              </a:rPr>
              <a:t>Univariate analysis</a:t>
            </a:r>
          </a:p>
          <a:p>
            <a:pPr marL="742950" marR="0" lvl="1" indent="-285750">
              <a:lnSpc>
                <a:spcPct val="107000"/>
              </a:lnSpc>
              <a:spcBef>
                <a:spcPts val="0"/>
              </a:spcBef>
              <a:spcAft>
                <a:spcPts val="0"/>
              </a:spcAft>
              <a:buClr>
                <a:schemeClr val="accent1"/>
              </a:buClr>
              <a:buFont typeface="Wingdings" panose="05000000000000000000" pitchFamily="2" charset="2"/>
              <a:buChar char="§"/>
            </a:pPr>
            <a:r>
              <a:rPr lang="en-US" sz="1400" dirty="0">
                <a:solidFill>
                  <a:schemeClr val="tx1"/>
                </a:solidFill>
                <a:effectLst/>
                <a:latin typeface="+mj-lt"/>
                <a:ea typeface="Calibri" panose="020F0502020204030204" pitchFamily="34" charset="0"/>
                <a:cs typeface="Times New Roman" panose="02020603050405020304" pitchFamily="18" charset="0"/>
              </a:rPr>
              <a:t>Bi-variate analysis</a:t>
            </a:r>
          </a:p>
          <a:p>
            <a:pPr marL="0" marR="0">
              <a:lnSpc>
                <a:spcPct val="107000"/>
              </a:lnSpc>
              <a:spcBef>
                <a:spcPts val="0"/>
              </a:spcBef>
              <a:spcAft>
                <a:spcPts val="0"/>
              </a:spcAft>
            </a:pPr>
            <a:r>
              <a:rPr lang="en-US" sz="1400" dirty="0">
                <a:solidFill>
                  <a:schemeClr val="tx1"/>
                </a:solidFill>
                <a:effectLst/>
                <a:latin typeface="+mj-lt"/>
                <a:ea typeface="Calibri" panose="020F0502020204030204" pitchFamily="34" charset="0"/>
                <a:cs typeface="Times New Roman" panose="02020603050405020304" pitchFamily="18" charset="0"/>
              </a:rPr>
              <a:t> </a:t>
            </a:r>
          </a:p>
          <a:p>
            <a:pPr marR="0" lvl="0">
              <a:lnSpc>
                <a:spcPct val="107000"/>
              </a:lnSpc>
              <a:spcBef>
                <a:spcPts val="0"/>
              </a:spcBef>
              <a:spcAft>
                <a:spcPts val="0"/>
              </a:spcAft>
              <a:buSzPct val="120000"/>
              <a:buFont typeface="Wingdings" panose="05000000000000000000" pitchFamily="2" charset="2"/>
              <a:buChar char="q"/>
            </a:pPr>
            <a:r>
              <a:rPr lang="en-US" sz="1400" b="1" dirty="0">
                <a:solidFill>
                  <a:schemeClr val="tx1"/>
                </a:solidFill>
                <a:effectLst/>
                <a:latin typeface="+mj-lt"/>
                <a:ea typeface="Calibri" panose="020F0502020204030204" pitchFamily="34" charset="0"/>
                <a:cs typeface="Times New Roman" panose="02020603050405020304" pitchFamily="18" charset="0"/>
              </a:rPr>
              <a:t>  Conclusion/Inference</a:t>
            </a:r>
          </a:p>
          <a:p>
            <a:pPr marL="0" indent="0">
              <a:lnSpc>
                <a:spcPct val="120000"/>
              </a:lnSpc>
              <a:spcBef>
                <a:spcPts val="0"/>
              </a:spcBef>
              <a:spcAft>
                <a:spcPts val="0"/>
              </a:spcAft>
              <a:buNone/>
            </a:pPr>
            <a:endParaRPr lang="en-US" sz="2400" dirty="0">
              <a:latin typeface="+mj-lt"/>
            </a:endParaRPr>
          </a:p>
        </p:txBody>
      </p:sp>
    </p:spTree>
    <p:extLst>
      <p:ext uri="{BB962C8B-B14F-4D97-AF65-F5344CB8AC3E}">
        <p14:creationId xmlns:p14="http://schemas.microsoft.com/office/powerpoint/2010/main" val="11940808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152" y="115910"/>
            <a:ext cx="4430333" cy="512740"/>
          </a:xfrm>
        </p:spPr>
        <p:txBody>
          <a:bodyPr>
            <a:normAutofit/>
          </a:bodyPr>
          <a:lstStyle/>
          <a:p>
            <a:r>
              <a:rPr lang="en-IN" sz="2400" b="1" u="sng" dirty="0"/>
              <a:t>Outliers for TARGET-1</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5994" y="371475"/>
            <a:ext cx="3520281" cy="2533650"/>
          </a:xfrm>
        </p:spPr>
      </p:pic>
      <p:sp>
        <p:nvSpPr>
          <p:cNvPr id="4" name="Text Placeholder 3"/>
          <p:cNvSpPr>
            <a:spLocks noGrp="1"/>
          </p:cNvSpPr>
          <p:nvPr>
            <p:ph type="body" sz="half" idx="2"/>
          </p:nvPr>
        </p:nvSpPr>
        <p:spPr>
          <a:xfrm>
            <a:off x="90153" y="790575"/>
            <a:ext cx="4430332" cy="6248399"/>
          </a:xfrm>
        </p:spPr>
        <p:txBody>
          <a:bodyPr>
            <a:normAutofit fontScale="77500" lnSpcReduction="20000"/>
          </a:bodyPr>
          <a:lstStyle/>
          <a:p>
            <a:pPr>
              <a:buSzPct val="150000"/>
            </a:pPr>
            <a:r>
              <a:rPr lang="en-IN" sz="1900" b="1" dirty="0">
                <a:latin typeface="+mj-lt"/>
                <a:cs typeface="Times New Roman" panose="02020603050405020304" pitchFamily="18" charset="0"/>
              </a:rPr>
              <a:t>AMT INCOME TOTAL:</a:t>
            </a:r>
          </a:p>
          <a:p>
            <a:pPr marL="342900" indent="-342900">
              <a:buSzPct val="150000"/>
              <a:buFont typeface="Arial" panose="020B0604020202020204" pitchFamily="34" charset="0"/>
              <a:buChar char="•"/>
            </a:pPr>
            <a:r>
              <a:rPr lang="en-IN" sz="1900" dirty="0">
                <a:latin typeface="+mj-lt"/>
                <a:cs typeface="Times New Roman" panose="02020603050405020304" pitchFamily="18" charset="0"/>
              </a:rPr>
              <a:t>Some outliers are noticed in income amount.</a:t>
            </a:r>
          </a:p>
          <a:p>
            <a:pPr marL="342900" indent="-342900">
              <a:buSzPct val="150000"/>
              <a:buFont typeface="Arial" panose="020B0604020202020204" pitchFamily="34" charset="0"/>
              <a:buChar char="•"/>
            </a:pPr>
            <a:r>
              <a:rPr lang="en-IN" sz="1900" dirty="0">
                <a:latin typeface="+mj-lt"/>
                <a:cs typeface="Times New Roman" panose="02020603050405020304" pitchFamily="18" charset="0"/>
              </a:rPr>
              <a:t>The third quartiles is very slim for income amount.</a:t>
            </a:r>
          </a:p>
          <a:p>
            <a:pPr marL="342900" indent="-342900">
              <a:buSzPct val="150000"/>
              <a:buFont typeface="Arial" panose="020B0604020202020204" pitchFamily="34" charset="0"/>
              <a:buChar char="•"/>
            </a:pPr>
            <a:r>
              <a:rPr lang="en-IN" sz="1900" dirty="0">
                <a:latin typeface="+mj-lt"/>
                <a:cs typeface="Times New Roman" panose="02020603050405020304" pitchFamily="18" charset="0"/>
              </a:rPr>
              <a:t>Most of the clients of income are present in first quartile</a:t>
            </a:r>
          </a:p>
          <a:p>
            <a:pPr>
              <a:buSzPct val="150000"/>
            </a:pPr>
            <a:r>
              <a:rPr lang="en-IN" sz="1900" b="1" dirty="0">
                <a:latin typeface="+mj-lt"/>
                <a:cs typeface="Times New Roman" panose="02020603050405020304" pitchFamily="18" charset="0"/>
              </a:rPr>
              <a:t>AMT CREDIT:</a:t>
            </a:r>
          </a:p>
          <a:p>
            <a:pPr marL="342900" indent="-342900">
              <a:buSzPct val="150000"/>
              <a:buFont typeface="Arial" panose="020B0604020202020204" pitchFamily="34" charset="0"/>
              <a:buChar char="•"/>
            </a:pPr>
            <a:r>
              <a:rPr lang="en-IN" sz="1900" dirty="0">
                <a:latin typeface="+mj-lt"/>
                <a:cs typeface="Times New Roman" panose="02020603050405020304" pitchFamily="18" charset="0"/>
              </a:rPr>
              <a:t>Some outliers are noticed in credit amount.</a:t>
            </a:r>
          </a:p>
          <a:p>
            <a:pPr marL="342900" indent="-342900">
              <a:buSzPct val="150000"/>
              <a:buFont typeface="Arial" panose="020B0604020202020204" pitchFamily="34" charset="0"/>
              <a:buChar char="•"/>
            </a:pPr>
            <a:r>
              <a:rPr lang="en-IN" sz="1900" dirty="0">
                <a:latin typeface="+mj-lt"/>
                <a:cs typeface="Times New Roman" panose="02020603050405020304" pitchFamily="18" charset="0"/>
              </a:rPr>
              <a:t>The first quartile is bigger than third quartile for credit amount which means most of the credits of clients are present in the first quartile.</a:t>
            </a:r>
          </a:p>
          <a:p>
            <a:pPr>
              <a:buSzPct val="150000"/>
            </a:pPr>
            <a:r>
              <a:rPr lang="en-IN" sz="1900" b="1" dirty="0">
                <a:latin typeface="+mj-lt"/>
              </a:rPr>
              <a:t>AMT ANNUITY:</a:t>
            </a:r>
          </a:p>
          <a:p>
            <a:pPr marL="342900" indent="-342900">
              <a:buSzPct val="150000"/>
              <a:buFont typeface="Arial" panose="020B0604020202020204" pitchFamily="34" charset="0"/>
              <a:buChar char="•"/>
            </a:pPr>
            <a:r>
              <a:rPr lang="en-IN" sz="1900" dirty="0">
                <a:latin typeface="+mj-lt"/>
                <a:cs typeface="Times New Roman" panose="02020603050405020304" pitchFamily="18" charset="0"/>
              </a:rPr>
              <a:t>Some outliers are noticed in annuity amount.</a:t>
            </a:r>
          </a:p>
          <a:p>
            <a:pPr marL="342900" indent="-342900">
              <a:buSzPct val="150000"/>
              <a:buFont typeface="Arial" panose="020B0604020202020204" pitchFamily="34" charset="0"/>
              <a:buChar char="•"/>
            </a:pPr>
            <a:r>
              <a:rPr lang="en-IN" sz="1900" dirty="0">
                <a:latin typeface="+mj-lt"/>
                <a:cs typeface="Times New Roman" panose="02020603050405020304" pitchFamily="18" charset="0"/>
              </a:rPr>
              <a:t>The first quartile is bigger than third quartile for annuity amount which means most of the annuity clients are from first quartile.</a:t>
            </a:r>
            <a:endParaRPr lang="en-IN"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9624" y="371476"/>
            <a:ext cx="3345971" cy="253365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0645" y="3266756"/>
            <a:ext cx="4862580" cy="2800669"/>
          </a:xfrm>
          <a:prstGeom prst="rect">
            <a:avLst/>
          </a:prstGeom>
        </p:spPr>
      </p:pic>
    </p:spTree>
    <p:extLst>
      <p:ext uri="{BB962C8B-B14F-4D97-AF65-F5344CB8AC3E}">
        <p14:creationId xmlns:p14="http://schemas.microsoft.com/office/powerpoint/2010/main" val="33012655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26" y="853628"/>
            <a:ext cx="4443212" cy="755829"/>
          </a:xfrm>
        </p:spPr>
        <p:txBody>
          <a:bodyPr>
            <a:normAutofit/>
          </a:bodyPr>
          <a:lstStyle/>
          <a:p>
            <a:r>
              <a:rPr lang="en-IN" sz="1600" b="1" dirty="0">
                <a:cs typeface="Times New Roman" panose="02020603050405020304" pitchFamily="18" charset="0"/>
              </a:rPr>
              <a:t>CREDIT AMOUNT VS EDUCATION STATUS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39269" y="167827"/>
            <a:ext cx="7334005" cy="2937323"/>
          </a:xfrm>
          <a:ln w="15875">
            <a:solidFill>
              <a:schemeClr val="accent1"/>
            </a:solidFill>
          </a:ln>
        </p:spPr>
      </p:pic>
      <p:sp>
        <p:nvSpPr>
          <p:cNvPr id="4" name="Text Placeholder 3"/>
          <p:cNvSpPr>
            <a:spLocks noGrp="1"/>
          </p:cNvSpPr>
          <p:nvPr>
            <p:ph type="body" sz="half" idx="2"/>
          </p:nvPr>
        </p:nvSpPr>
        <p:spPr>
          <a:xfrm>
            <a:off x="118726" y="1646257"/>
            <a:ext cx="4287859" cy="2487593"/>
          </a:xfrm>
        </p:spPr>
        <p:txBody>
          <a:bodyPr/>
          <a:lstStyle/>
          <a:p>
            <a:pPr marL="285750" indent="-285750">
              <a:lnSpc>
                <a:spcPct val="100000"/>
              </a:lnSpc>
              <a:spcBef>
                <a:spcPts val="0"/>
              </a:spcBef>
              <a:spcAft>
                <a:spcPts val="0"/>
              </a:spcAft>
              <a:buSzPct val="150000"/>
              <a:buFont typeface="Arial" panose="020B0604020202020204" pitchFamily="34" charset="0"/>
              <a:buChar char="•"/>
            </a:pPr>
            <a:r>
              <a:rPr lang="en-IN" sz="1600" dirty="0">
                <a:latin typeface="+mj-lt"/>
              </a:rPr>
              <a:t>In all the section of education Status married people have taken more credits.</a:t>
            </a:r>
          </a:p>
          <a:p>
            <a:pPr marL="285750" indent="-285750">
              <a:lnSpc>
                <a:spcPct val="100000"/>
              </a:lnSpc>
              <a:spcBef>
                <a:spcPts val="0"/>
              </a:spcBef>
              <a:spcAft>
                <a:spcPts val="0"/>
              </a:spcAft>
              <a:buSzPct val="150000"/>
              <a:buFont typeface="Arial" panose="020B0604020202020204" pitchFamily="34" charset="0"/>
              <a:buChar char="•"/>
            </a:pPr>
            <a:r>
              <a:rPr lang="en-IN" sz="1600" dirty="0">
                <a:latin typeface="+mj-lt"/>
              </a:rPr>
              <a:t>For Academic degree section data of only married people is available and don't have any outliers.</a:t>
            </a:r>
          </a:p>
          <a:p>
            <a:pPr marL="285750" indent="-285750">
              <a:lnSpc>
                <a:spcPct val="100000"/>
              </a:lnSpc>
              <a:spcBef>
                <a:spcPts val="0"/>
              </a:spcBef>
              <a:spcAft>
                <a:spcPts val="0"/>
              </a:spcAft>
              <a:buSzPct val="150000"/>
              <a:buFont typeface="Arial" panose="020B0604020202020204" pitchFamily="34" charset="0"/>
              <a:buChar char="•"/>
            </a:pPr>
            <a:r>
              <a:rPr lang="en-IN" sz="1600" dirty="0">
                <a:latin typeface="+mj-lt"/>
              </a:rPr>
              <a:t>Most outliers are from Secondary special , incomplete higher and higher education.</a:t>
            </a:r>
          </a:p>
          <a:p>
            <a:endParaRPr lang="en-IN" dirty="0"/>
          </a:p>
        </p:txBody>
      </p:sp>
      <p:sp>
        <p:nvSpPr>
          <p:cNvPr id="6" name="TextBox 5">
            <a:extLst>
              <a:ext uri="{FF2B5EF4-FFF2-40B4-BE49-F238E27FC236}">
                <a16:creationId xmlns:a16="http://schemas.microsoft.com/office/drawing/2014/main" xmlns="" id="{0B456A3B-1D47-41A8-ADF7-623D4A35AD45}"/>
              </a:ext>
            </a:extLst>
          </p:cNvPr>
          <p:cNvSpPr txBox="1"/>
          <p:nvPr/>
        </p:nvSpPr>
        <p:spPr>
          <a:xfrm>
            <a:off x="82907" y="24798"/>
            <a:ext cx="4514850" cy="830997"/>
          </a:xfrm>
          <a:prstGeom prst="rect">
            <a:avLst/>
          </a:prstGeom>
          <a:noFill/>
        </p:spPr>
        <p:txBody>
          <a:bodyPr wrap="square">
            <a:spAutoFit/>
          </a:bodyPr>
          <a:lstStyle/>
          <a:p>
            <a:r>
              <a:rPr lang="en-US" sz="2400" b="1" u="sng" dirty="0">
                <a:solidFill>
                  <a:schemeClr val="bg1"/>
                </a:solidFill>
                <a:latin typeface="+mj-lt"/>
              </a:rPr>
              <a:t>Bi-variate Analysis for Target 1</a:t>
            </a:r>
            <a:endParaRPr lang="en-US" sz="2400" dirty="0">
              <a:solidFill>
                <a:schemeClr val="bg1"/>
              </a:solidFill>
              <a:latin typeface="+mj-lt"/>
            </a:endParaRPr>
          </a:p>
        </p:txBody>
      </p:sp>
      <p:pic>
        <p:nvPicPr>
          <p:cNvPr id="7" name="Picture 6">
            <a:extLst>
              <a:ext uri="{FF2B5EF4-FFF2-40B4-BE49-F238E27FC236}">
                <a16:creationId xmlns:a16="http://schemas.microsoft.com/office/drawing/2014/main" xmlns="" id="{12F922E4-05A3-4772-8E41-DA2EAC7DCD12}"/>
              </a:ext>
            </a:extLst>
          </p:cNvPr>
          <p:cNvPicPr>
            <a:picLocks noChangeAspect="1"/>
          </p:cNvPicPr>
          <p:nvPr/>
        </p:nvPicPr>
        <p:blipFill>
          <a:blip r:embed="rId3"/>
          <a:stretch>
            <a:fillRect/>
          </a:stretch>
        </p:blipFill>
        <p:spPr>
          <a:xfrm>
            <a:off x="4739270" y="3343276"/>
            <a:ext cx="7369824" cy="3246530"/>
          </a:xfrm>
          <a:prstGeom prst="rect">
            <a:avLst/>
          </a:prstGeom>
          <a:ln w="15875">
            <a:solidFill>
              <a:schemeClr val="accent1"/>
            </a:solidFill>
          </a:ln>
        </p:spPr>
      </p:pic>
      <p:sp>
        <p:nvSpPr>
          <p:cNvPr id="9" name="TextBox 8">
            <a:extLst>
              <a:ext uri="{FF2B5EF4-FFF2-40B4-BE49-F238E27FC236}">
                <a16:creationId xmlns:a16="http://schemas.microsoft.com/office/drawing/2014/main" xmlns="" id="{5C40BC4D-347A-471F-ADCA-448889595F53}"/>
              </a:ext>
            </a:extLst>
          </p:cNvPr>
          <p:cNvSpPr txBox="1"/>
          <p:nvPr/>
        </p:nvSpPr>
        <p:spPr>
          <a:xfrm>
            <a:off x="82907" y="4819173"/>
            <a:ext cx="4323678" cy="1323439"/>
          </a:xfrm>
          <a:prstGeom prst="rect">
            <a:avLst/>
          </a:prstGeom>
          <a:noFill/>
        </p:spPr>
        <p:txBody>
          <a:bodyPr wrap="square">
            <a:spAutoFit/>
          </a:bodyPr>
          <a:lstStyle/>
          <a:p>
            <a:pPr marL="285750" indent="-285750">
              <a:buClr>
                <a:schemeClr val="accent1"/>
              </a:buClr>
              <a:buSzPct val="150000"/>
              <a:buFont typeface="Arial" panose="020B0604020202020204" pitchFamily="34" charset="0"/>
              <a:buChar char="•"/>
            </a:pPr>
            <a:r>
              <a:rPr lang="en-US" sz="1600" dirty="0">
                <a:solidFill>
                  <a:schemeClr val="bg1"/>
                </a:solidFill>
                <a:latin typeface="+mj-lt"/>
              </a:rPr>
              <a:t>Married people have high amount credit irrespective of the education types.</a:t>
            </a:r>
          </a:p>
          <a:p>
            <a:pPr marL="285750" indent="-285750">
              <a:buClr>
                <a:schemeClr val="accent1"/>
              </a:buClr>
              <a:buSzPct val="150000"/>
              <a:buFont typeface="Arial" panose="020B0604020202020204" pitchFamily="34" charset="0"/>
              <a:buChar char="•"/>
            </a:pPr>
            <a:r>
              <a:rPr lang="en-US" sz="1600" dirty="0">
                <a:solidFill>
                  <a:schemeClr val="bg1"/>
                </a:solidFill>
                <a:latin typeface="+mj-lt"/>
              </a:rPr>
              <a:t>Lower Secondary have less credit amount than the others.</a:t>
            </a:r>
          </a:p>
        </p:txBody>
      </p:sp>
      <p:sp>
        <p:nvSpPr>
          <p:cNvPr id="10" name="TextBox 9">
            <a:extLst>
              <a:ext uri="{FF2B5EF4-FFF2-40B4-BE49-F238E27FC236}">
                <a16:creationId xmlns:a16="http://schemas.microsoft.com/office/drawing/2014/main" xmlns="" id="{B751D3CD-879C-4108-BC71-C62E3132B97D}"/>
              </a:ext>
            </a:extLst>
          </p:cNvPr>
          <p:cNvSpPr txBox="1"/>
          <p:nvPr/>
        </p:nvSpPr>
        <p:spPr>
          <a:xfrm>
            <a:off x="118726" y="4133850"/>
            <a:ext cx="4287859" cy="584775"/>
          </a:xfrm>
          <a:prstGeom prst="rect">
            <a:avLst/>
          </a:prstGeom>
          <a:noFill/>
        </p:spPr>
        <p:txBody>
          <a:bodyPr wrap="square" rtlCol="0">
            <a:spAutoFit/>
          </a:bodyPr>
          <a:lstStyle/>
          <a:p>
            <a:r>
              <a:rPr lang="en-US" sz="1600" b="1" dirty="0">
                <a:solidFill>
                  <a:schemeClr val="bg1"/>
                </a:solidFill>
                <a:latin typeface="+mj-lt"/>
              </a:rPr>
              <a:t>AMT_CREDIT &amp; NAME_EDUCATION_TYPE</a:t>
            </a:r>
          </a:p>
        </p:txBody>
      </p:sp>
    </p:spTree>
    <p:extLst>
      <p:ext uri="{BB962C8B-B14F-4D97-AF65-F5344CB8AC3E}">
        <p14:creationId xmlns:p14="http://schemas.microsoft.com/office/powerpoint/2010/main" val="37990581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738" y="680273"/>
            <a:ext cx="4545035" cy="919928"/>
          </a:xfrm>
        </p:spPr>
        <p:txBody>
          <a:bodyPr>
            <a:noAutofit/>
          </a:bodyPr>
          <a:lstStyle/>
          <a:p>
            <a:r>
              <a:rPr lang="en-IN" sz="1600" b="1" dirty="0">
                <a:cs typeface="Times New Roman" panose="02020603050405020304" pitchFamily="18" charset="0"/>
              </a:rPr>
              <a:t>INCOME ANOUNT vs EDUCATION STATUS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63693" y="76200"/>
            <a:ext cx="7409647" cy="3352800"/>
          </a:xfrm>
          <a:ln w="15875">
            <a:solidFill>
              <a:schemeClr val="accent1"/>
            </a:solidFill>
          </a:ln>
        </p:spPr>
      </p:pic>
      <p:sp>
        <p:nvSpPr>
          <p:cNvPr id="4" name="Text Placeholder 3"/>
          <p:cNvSpPr>
            <a:spLocks noGrp="1"/>
          </p:cNvSpPr>
          <p:nvPr>
            <p:ph type="body" sz="half" idx="2"/>
          </p:nvPr>
        </p:nvSpPr>
        <p:spPr>
          <a:xfrm>
            <a:off x="98738" y="1736339"/>
            <a:ext cx="4404575" cy="1692661"/>
          </a:xfrm>
        </p:spPr>
        <p:txBody>
          <a:bodyPr>
            <a:normAutofit lnSpcReduction="10000"/>
          </a:bodyPr>
          <a:lstStyle/>
          <a:p>
            <a:pPr marL="285750" indent="-285750">
              <a:lnSpc>
                <a:spcPct val="100000"/>
              </a:lnSpc>
              <a:spcBef>
                <a:spcPts val="0"/>
              </a:spcBef>
              <a:spcAft>
                <a:spcPts val="0"/>
              </a:spcAft>
              <a:buSzPct val="150000"/>
              <a:buFont typeface="Arial" panose="020B0604020202020204" pitchFamily="34" charset="0"/>
              <a:buChar char="•"/>
            </a:pPr>
            <a:r>
              <a:rPr lang="en-IN" sz="1600" dirty="0">
                <a:latin typeface="+mj-lt"/>
              </a:rPr>
              <a:t>Married Category has greater number of outliers in all the education categories and having more values in the first quartile.</a:t>
            </a:r>
          </a:p>
          <a:p>
            <a:pPr marL="285750" indent="-285750">
              <a:lnSpc>
                <a:spcPct val="100000"/>
              </a:lnSpc>
              <a:spcBef>
                <a:spcPts val="0"/>
              </a:spcBef>
              <a:spcAft>
                <a:spcPts val="0"/>
              </a:spcAft>
              <a:buSzPct val="150000"/>
              <a:buFont typeface="Arial" panose="020B0604020202020204" pitchFamily="34" charset="0"/>
              <a:buChar char="•"/>
            </a:pPr>
            <a:endParaRPr lang="en-IN" sz="1600" dirty="0">
              <a:latin typeface="+mj-lt"/>
            </a:endParaRPr>
          </a:p>
          <a:p>
            <a:pPr marL="285750" indent="-285750">
              <a:lnSpc>
                <a:spcPct val="100000"/>
              </a:lnSpc>
              <a:spcBef>
                <a:spcPts val="0"/>
              </a:spcBef>
              <a:spcAft>
                <a:spcPts val="0"/>
              </a:spcAft>
              <a:buSzPct val="150000"/>
              <a:buFont typeface="Arial" panose="020B0604020202020204" pitchFamily="34" charset="0"/>
              <a:buChar char="•"/>
            </a:pPr>
            <a:r>
              <a:rPr lang="en-IN" sz="1600" dirty="0">
                <a:latin typeface="+mj-lt"/>
              </a:rPr>
              <a:t>Lower secondary have less income amount than others.</a:t>
            </a:r>
          </a:p>
          <a:p>
            <a:endParaRPr lang="en-IN" dirty="0"/>
          </a:p>
        </p:txBody>
      </p:sp>
      <p:sp>
        <p:nvSpPr>
          <p:cNvPr id="6" name="TextBox 5">
            <a:extLst>
              <a:ext uri="{FF2B5EF4-FFF2-40B4-BE49-F238E27FC236}">
                <a16:creationId xmlns:a16="http://schemas.microsoft.com/office/drawing/2014/main" xmlns="" id="{15264AEB-D138-42EB-8010-CB88E382D870}"/>
              </a:ext>
            </a:extLst>
          </p:cNvPr>
          <p:cNvSpPr txBox="1"/>
          <p:nvPr/>
        </p:nvSpPr>
        <p:spPr>
          <a:xfrm>
            <a:off x="118659" y="215384"/>
            <a:ext cx="4775313" cy="830997"/>
          </a:xfrm>
          <a:prstGeom prst="rect">
            <a:avLst/>
          </a:prstGeom>
          <a:noFill/>
        </p:spPr>
        <p:txBody>
          <a:bodyPr wrap="square">
            <a:spAutoFit/>
          </a:bodyPr>
          <a:lstStyle/>
          <a:p>
            <a:r>
              <a:rPr lang="en-US" sz="2400" b="1" u="sng" dirty="0">
                <a:solidFill>
                  <a:schemeClr val="bg1"/>
                </a:solidFill>
                <a:latin typeface="+mj-lt"/>
              </a:rPr>
              <a:t>Bi-variate Analysis for Target 1(contd..)</a:t>
            </a:r>
            <a:endParaRPr lang="en-US" sz="2400" dirty="0">
              <a:solidFill>
                <a:schemeClr val="bg1"/>
              </a:solidFill>
              <a:latin typeface="+mj-lt"/>
            </a:endParaRPr>
          </a:p>
        </p:txBody>
      </p:sp>
      <p:pic>
        <p:nvPicPr>
          <p:cNvPr id="7" name="Picture 6">
            <a:extLst>
              <a:ext uri="{FF2B5EF4-FFF2-40B4-BE49-F238E27FC236}">
                <a16:creationId xmlns:a16="http://schemas.microsoft.com/office/drawing/2014/main" xmlns="" id="{A351F608-A292-4E50-9BE9-722A332F0F7A}"/>
              </a:ext>
            </a:extLst>
          </p:cNvPr>
          <p:cNvPicPr>
            <a:picLocks noChangeAspect="1"/>
          </p:cNvPicPr>
          <p:nvPr/>
        </p:nvPicPr>
        <p:blipFill>
          <a:blip r:embed="rId3"/>
          <a:stretch>
            <a:fillRect/>
          </a:stretch>
        </p:blipFill>
        <p:spPr>
          <a:xfrm>
            <a:off x="4796610" y="3678087"/>
            <a:ext cx="7296652" cy="2887147"/>
          </a:xfrm>
          <a:prstGeom prst="rect">
            <a:avLst/>
          </a:prstGeom>
          <a:ln w="15875">
            <a:solidFill>
              <a:schemeClr val="accent1"/>
            </a:solidFill>
          </a:ln>
        </p:spPr>
      </p:pic>
      <p:sp>
        <p:nvSpPr>
          <p:cNvPr id="8" name="TextBox 7">
            <a:extLst>
              <a:ext uri="{FF2B5EF4-FFF2-40B4-BE49-F238E27FC236}">
                <a16:creationId xmlns:a16="http://schemas.microsoft.com/office/drawing/2014/main" xmlns="" id="{E01B92D2-48BA-4537-9AEB-C10E52BC6A2F}"/>
              </a:ext>
            </a:extLst>
          </p:cNvPr>
          <p:cNvSpPr txBox="1"/>
          <p:nvPr/>
        </p:nvSpPr>
        <p:spPr>
          <a:xfrm>
            <a:off x="118659" y="4515572"/>
            <a:ext cx="4047251" cy="1815882"/>
          </a:xfrm>
          <a:prstGeom prst="rect">
            <a:avLst/>
          </a:prstGeom>
          <a:noFill/>
        </p:spPr>
        <p:txBody>
          <a:bodyPr wrap="square" rtlCol="0">
            <a:spAutoFit/>
          </a:bodyPr>
          <a:lstStyle/>
          <a:p>
            <a:pPr marL="285750" indent="-285750">
              <a:buClr>
                <a:schemeClr val="accent1"/>
              </a:buClr>
              <a:buSzPct val="150000"/>
              <a:buFont typeface="Arial" panose="020B0604020202020204" pitchFamily="34" charset="0"/>
              <a:buChar char="•"/>
            </a:pPr>
            <a:r>
              <a:rPr lang="en-US" sz="1600" dirty="0">
                <a:solidFill>
                  <a:schemeClr val="bg1"/>
                </a:solidFill>
                <a:latin typeface="+mj-lt"/>
              </a:rPr>
              <a:t>Married and single/not married Category is having Academic Degree have highest amount of income in total </a:t>
            </a:r>
          </a:p>
          <a:p>
            <a:pPr marL="285750" indent="-285750">
              <a:buClr>
                <a:schemeClr val="accent1"/>
              </a:buClr>
              <a:buSzPct val="150000"/>
              <a:buFont typeface="Arial" panose="020B0604020202020204" pitchFamily="34" charset="0"/>
              <a:buChar char="•"/>
            </a:pPr>
            <a:endParaRPr lang="en-US" sz="1600" dirty="0">
              <a:solidFill>
                <a:schemeClr val="bg1"/>
              </a:solidFill>
              <a:latin typeface="+mj-lt"/>
            </a:endParaRPr>
          </a:p>
          <a:p>
            <a:pPr marL="285750" indent="-285750">
              <a:buClr>
                <a:schemeClr val="accent1"/>
              </a:buClr>
              <a:buSzPct val="150000"/>
              <a:buFont typeface="Arial" panose="020B0604020202020204" pitchFamily="34" charset="0"/>
              <a:buChar char="•"/>
            </a:pPr>
            <a:r>
              <a:rPr lang="en-US" sz="1600" dirty="0">
                <a:solidFill>
                  <a:schemeClr val="bg1"/>
                </a:solidFill>
                <a:latin typeface="+mj-lt"/>
              </a:rPr>
              <a:t>Lower secondary have less income amount than others.</a:t>
            </a:r>
          </a:p>
        </p:txBody>
      </p:sp>
      <p:sp>
        <p:nvSpPr>
          <p:cNvPr id="9" name="TextBox 8">
            <a:extLst>
              <a:ext uri="{FF2B5EF4-FFF2-40B4-BE49-F238E27FC236}">
                <a16:creationId xmlns:a16="http://schemas.microsoft.com/office/drawing/2014/main" xmlns="" id="{B5C5BD4C-1094-4AC7-92D4-B5C71ECFDB49}"/>
              </a:ext>
            </a:extLst>
          </p:cNvPr>
          <p:cNvSpPr txBox="1"/>
          <p:nvPr/>
        </p:nvSpPr>
        <p:spPr>
          <a:xfrm>
            <a:off x="209549" y="3677695"/>
            <a:ext cx="4200525" cy="584775"/>
          </a:xfrm>
          <a:prstGeom prst="rect">
            <a:avLst/>
          </a:prstGeom>
          <a:noFill/>
        </p:spPr>
        <p:txBody>
          <a:bodyPr wrap="square" rtlCol="0">
            <a:spAutoFit/>
          </a:bodyPr>
          <a:lstStyle/>
          <a:p>
            <a:r>
              <a:rPr lang="en-US" sz="1600" b="1" dirty="0">
                <a:solidFill>
                  <a:schemeClr val="bg1"/>
                </a:solidFill>
                <a:latin typeface="+mj-lt"/>
              </a:rPr>
              <a:t>AMT_INCOME_TOTAL &amp; NAME_EDUCATION_TYPE</a:t>
            </a:r>
          </a:p>
        </p:txBody>
      </p:sp>
    </p:spTree>
    <p:extLst>
      <p:ext uri="{BB962C8B-B14F-4D97-AF65-F5344CB8AC3E}">
        <p14:creationId xmlns:p14="http://schemas.microsoft.com/office/powerpoint/2010/main" val="4023013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xmlns="" id="{882613D6-071F-4F9B-BBD0-9E5B46C01D07}"/>
              </a:ext>
            </a:extLst>
          </p:cNvPr>
          <p:cNvSpPr>
            <a:spLocks noGrp="1"/>
          </p:cNvSpPr>
          <p:nvPr>
            <p:ph type="pic" idx="1"/>
          </p:nvPr>
        </p:nvSpPr>
        <p:spPr/>
      </p:sp>
      <p:sp>
        <p:nvSpPr>
          <p:cNvPr id="3" name="Title 2">
            <a:extLst>
              <a:ext uri="{FF2B5EF4-FFF2-40B4-BE49-F238E27FC236}">
                <a16:creationId xmlns:a16="http://schemas.microsoft.com/office/drawing/2014/main" xmlns="" id="{DA1288EC-3567-4523-AFCC-4B9FAD083770}"/>
              </a:ext>
            </a:extLst>
          </p:cNvPr>
          <p:cNvSpPr>
            <a:spLocks noGrp="1"/>
          </p:cNvSpPr>
          <p:nvPr>
            <p:ph type="title"/>
          </p:nvPr>
        </p:nvSpPr>
        <p:spPr>
          <a:xfrm>
            <a:off x="357520" y="4700587"/>
            <a:ext cx="11592782" cy="743682"/>
          </a:xfrm>
        </p:spPr>
        <p:txBody>
          <a:bodyPr/>
          <a:lstStyle/>
          <a:p>
            <a:r>
              <a:rPr lang="en-US" dirty="0"/>
              <a:t>Bivariate </a:t>
            </a:r>
            <a:r>
              <a:rPr lang="en-US" dirty="0" smtClean="0"/>
              <a:t>Analysis   </a:t>
            </a:r>
            <a:r>
              <a:rPr lang="en-US" dirty="0"/>
              <a:t>- Defaulters and Non-Defaulters</a:t>
            </a:r>
          </a:p>
        </p:txBody>
      </p:sp>
      <p:sp>
        <p:nvSpPr>
          <p:cNvPr id="4" name="Text Placeholder 3">
            <a:extLst>
              <a:ext uri="{FF2B5EF4-FFF2-40B4-BE49-F238E27FC236}">
                <a16:creationId xmlns:a16="http://schemas.microsoft.com/office/drawing/2014/main" xmlns="" id="{BB9D78F8-4228-44D4-83F4-7D9FCF7E59FB}"/>
              </a:ext>
            </a:extLst>
          </p:cNvPr>
          <p:cNvSpPr>
            <a:spLocks noGrp="1"/>
          </p:cNvSpPr>
          <p:nvPr>
            <p:ph type="body" sz="half" idx="2"/>
          </p:nvPr>
        </p:nvSpPr>
        <p:spPr>
          <a:xfrm>
            <a:off x="357519" y="5715000"/>
            <a:ext cx="11691605" cy="609600"/>
          </a:xfrm>
        </p:spPr>
        <p:txBody>
          <a:bodyPr>
            <a:noAutofit/>
          </a:bodyPr>
          <a:lstStyle/>
          <a:p>
            <a:pPr marL="285750" indent="-285750">
              <a:buSzPct val="150000"/>
              <a:buFont typeface="Arial" panose="020B0604020202020204" pitchFamily="34" charset="0"/>
              <a:buChar char="•"/>
            </a:pPr>
            <a:r>
              <a:rPr lang="en-US" sz="1600" dirty="0">
                <a:latin typeface="+mj-lt"/>
              </a:rPr>
              <a:t>The non-defaulters took more credit as compared to their incomes.</a:t>
            </a:r>
          </a:p>
          <a:p>
            <a:pPr marL="285750" indent="-285750">
              <a:buSzPct val="150000"/>
              <a:buFont typeface="Arial" panose="020B0604020202020204" pitchFamily="34" charset="0"/>
              <a:buChar char="•"/>
            </a:pPr>
            <a:r>
              <a:rPr lang="en-US" sz="1600" dirty="0">
                <a:latin typeface="+mj-lt"/>
              </a:rPr>
              <a:t>Defaulters have more amount of credit but their income is not high enough so its risky to give credit to the defaulters. </a:t>
            </a:r>
          </a:p>
        </p:txBody>
      </p:sp>
      <p:pic>
        <p:nvPicPr>
          <p:cNvPr id="5" name="Picture 4">
            <a:extLst>
              <a:ext uri="{FF2B5EF4-FFF2-40B4-BE49-F238E27FC236}">
                <a16:creationId xmlns:a16="http://schemas.microsoft.com/office/drawing/2014/main" xmlns="" id="{84082218-6DDE-472A-A301-6BDB7C872867}"/>
              </a:ext>
            </a:extLst>
          </p:cNvPr>
          <p:cNvPicPr>
            <a:picLocks noChangeAspect="1"/>
          </p:cNvPicPr>
          <p:nvPr/>
        </p:nvPicPr>
        <p:blipFill>
          <a:blip r:embed="rId2"/>
          <a:stretch>
            <a:fillRect/>
          </a:stretch>
        </p:blipFill>
        <p:spPr>
          <a:xfrm>
            <a:off x="106060" y="122237"/>
            <a:ext cx="11753850" cy="4333875"/>
          </a:xfrm>
          <a:prstGeom prst="rect">
            <a:avLst/>
          </a:prstGeom>
        </p:spPr>
      </p:pic>
    </p:spTree>
    <p:extLst>
      <p:ext uri="{BB962C8B-B14F-4D97-AF65-F5344CB8AC3E}">
        <p14:creationId xmlns:p14="http://schemas.microsoft.com/office/powerpoint/2010/main" val="1562303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xmlns="" id="{882613D6-071F-4F9B-BBD0-9E5B46C01D07}"/>
              </a:ext>
            </a:extLst>
          </p:cNvPr>
          <p:cNvSpPr>
            <a:spLocks noGrp="1"/>
          </p:cNvSpPr>
          <p:nvPr>
            <p:ph type="pic" idx="1"/>
          </p:nvPr>
        </p:nvSpPr>
        <p:spPr/>
      </p:sp>
      <p:sp>
        <p:nvSpPr>
          <p:cNvPr id="3" name="Title 2">
            <a:extLst>
              <a:ext uri="{FF2B5EF4-FFF2-40B4-BE49-F238E27FC236}">
                <a16:creationId xmlns:a16="http://schemas.microsoft.com/office/drawing/2014/main" xmlns="" id="{DA1288EC-3567-4523-AFCC-4B9FAD083770}"/>
              </a:ext>
            </a:extLst>
          </p:cNvPr>
          <p:cNvSpPr>
            <a:spLocks noGrp="1"/>
          </p:cNvSpPr>
          <p:nvPr>
            <p:ph type="title"/>
          </p:nvPr>
        </p:nvSpPr>
        <p:spPr>
          <a:xfrm>
            <a:off x="357520" y="4700587"/>
            <a:ext cx="11592782" cy="743682"/>
          </a:xfrm>
        </p:spPr>
        <p:txBody>
          <a:bodyPr/>
          <a:lstStyle/>
          <a:p>
            <a:r>
              <a:rPr lang="en-US" dirty="0"/>
              <a:t>Bivariate Analysis  - Defaulters and Non-Defaulters</a:t>
            </a:r>
          </a:p>
        </p:txBody>
      </p:sp>
      <p:sp>
        <p:nvSpPr>
          <p:cNvPr id="4" name="Text Placeholder 3">
            <a:extLst>
              <a:ext uri="{FF2B5EF4-FFF2-40B4-BE49-F238E27FC236}">
                <a16:creationId xmlns:a16="http://schemas.microsoft.com/office/drawing/2014/main" xmlns="" id="{BB9D78F8-4228-44D4-83F4-7D9FCF7E59FB}"/>
              </a:ext>
            </a:extLst>
          </p:cNvPr>
          <p:cNvSpPr>
            <a:spLocks noGrp="1"/>
          </p:cNvSpPr>
          <p:nvPr>
            <p:ph type="body" sz="half" idx="2"/>
          </p:nvPr>
        </p:nvSpPr>
        <p:spPr>
          <a:xfrm>
            <a:off x="357520" y="5715000"/>
            <a:ext cx="11502390" cy="609600"/>
          </a:xfrm>
        </p:spPr>
        <p:txBody>
          <a:bodyPr>
            <a:noAutofit/>
          </a:bodyPr>
          <a:lstStyle/>
          <a:p>
            <a:pPr marL="285750" indent="-285750">
              <a:buSzPct val="150000"/>
              <a:buFont typeface="Arial" panose="020B0604020202020204" pitchFamily="34" charset="0"/>
              <a:buChar char="•"/>
            </a:pPr>
            <a:r>
              <a:rPr lang="en-US" sz="1600" dirty="0">
                <a:latin typeface="+mj-lt"/>
              </a:rPr>
              <a:t>Defaulters are less if price of good is </a:t>
            </a:r>
            <a:r>
              <a:rPr lang="en-US" sz="1600" dirty="0" err="1">
                <a:latin typeface="+mj-lt"/>
              </a:rPr>
              <a:t>upto</a:t>
            </a:r>
            <a:r>
              <a:rPr lang="en-US" sz="1600" dirty="0">
                <a:latin typeface="+mj-lt"/>
              </a:rPr>
              <a:t> 500k and amount credit is also less than 500k</a:t>
            </a:r>
          </a:p>
          <a:p>
            <a:pPr marL="285750" indent="-285750">
              <a:buSzPct val="150000"/>
              <a:buFont typeface="Arial" panose="020B0604020202020204" pitchFamily="34" charset="0"/>
              <a:buChar char="•"/>
            </a:pPr>
            <a:r>
              <a:rPr lang="en-US" sz="1600" dirty="0">
                <a:latin typeface="+mj-lt"/>
              </a:rPr>
              <a:t>Non-Defaulters the density is high when the amount goods is </a:t>
            </a:r>
            <a:r>
              <a:rPr lang="en-US" sz="1600" dirty="0" err="1">
                <a:latin typeface="+mj-lt"/>
              </a:rPr>
              <a:t>upto</a:t>
            </a:r>
            <a:r>
              <a:rPr lang="en-US" sz="1600" dirty="0">
                <a:latin typeface="+mj-lt"/>
              </a:rPr>
              <a:t> 1000k and the amount credit is </a:t>
            </a:r>
            <a:r>
              <a:rPr lang="en-US" sz="1600" dirty="0" err="1">
                <a:latin typeface="+mj-lt"/>
              </a:rPr>
              <a:t>upto</a:t>
            </a:r>
            <a:r>
              <a:rPr lang="en-US" sz="1600" dirty="0">
                <a:latin typeface="+mj-lt"/>
              </a:rPr>
              <a:t> 1000k</a:t>
            </a:r>
          </a:p>
        </p:txBody>
      </p:sp>
      <p:pic>
        <p:nvPicPr>
          <p:cNvPr id="6" name="Picture 5">
            <a:extLst>
              <a:ext uri="{FF2B5EF4-FFF2-40B4-BE49-F238E27FC236}">
                <a16:creationId xmlns:a16="http://schemas.microsoft.com/office/drawing/2014/main" xmlns="" id="{62E038EF-A527-4DE5-A171-4E1CDC6A8F00}"/>
              </a:ext>
            </a:extLst>
          </p:cNvPr>
          <p:cNvPicPr>
            <a:picLocks noChangeAspect="1"/>
          </p:cNvPicPr>
          <p:nvPr/>
        </p:nvPicPr>
        <p:blipFill>
          <a:blip r:embed="rId2"/>
          <a:stretch>
            <a:fillRect/>
          </a:stretch>
        </p:blipFill>
        <p:spPr>
          <a:xfrm>
            <a:off x="120252" y="142875"/>
            <a:ext cx="11820525" cy="4286981"/>
          </a:xfrm>
          <a:prstGeom prst="rect">
            <a:avLst/>
          </a:prstGeom>
        </p:spPr>
      </p:pic>
    </p:spTree>
    <p:extLst>
      <p:ext uri="{BB962C8B-B14F-4D97-AF65-F5344CB8AC3E}">
        <p14:creationId xmlns:p14="http://schemas.microsoft.com/office/powerpoint/2010/main" val="28448240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8">
            <a:extLst>
              <a:ext uri="{FF2B5EF4-FFF2-40B4-BE49-F238E27FC236}">
                <a16:creationId xmlns:a16="http://schemas.microsoft.com/office/drawing/2014/main" xmlns="" id="{416A0E3C-60E6-4F39-BC55-5F7C224E1F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9" name="Straight Connector 10">
            <a:extLst>
              <a:ext uri="{FF2B5EF4-FFF2-40B4-BE49-F238E27FC236}">
                <a16:creationId xmlns:a16="http://schemas.microsoft.com/office/drawing/2014/main" xmlns="" id="{C5025DAC-8B93-4160-B017-3A274A5828C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0" name="Rectangle 12">
            <a:extLst>
              <a:ext uri="{FF2B5EF4-FFF2-40B4-BE49-F238E27FC236}">
                <a16:creationId xmlns:a16="http://schemas.microsoft.com/office/drawing/2014/main" xmlns="" id="{3741B58E-3B65-4A01-A276-975AB2CF8A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14">
            <a:extLst>
              <a:ext uri="{FF2B5EF4-FFF2-40B4-BE49-F238E27FC236}">
                <a16:creationId xmlns:a16="http://schemas.microsoft.com/office/drawing/2014/main" xmlns="" id="{7AAC67C3-831B-4AB1-A259-DFB839CAFA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 y="-1"/>
            <a:ext cx="4648593"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xmlns="" id="{FCAEED9E-BB91-43A0-911B-1ACD8803E3C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extBox 6">
            <a:extLst>
              <a:ext uri="{FF2B5EF4-FFF2-40B4-BE49-F238E27FC236}">
                <a16:creationId xmlns:a16="http://schemas.microsoft.com/office/drawing/2014/main" xmlns="" id="{E0931648-C97B-4FF8-9075-D9C039773022}"/>
              </a:ext>
            </a:extLst>
          </p:cNvPr>
          <p:cNvSpPr txBox="1"/>
          <p:nvPr/>
        </p:nvSpPr>
        <p:spPr>
          <a:xfrm>
            <a:off x="44083" y="1168615"/>
            <a:ext cx="4478926" cy="4770537"/>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latin typeface="+mj-lt"/>
              </a:rPr>
              <a:t>Credit amount is inversely proportional to the date of birth, which means Credit amount is higher for low age and vice-versa.</a:t>
            </a:r>
          </a:p>
          <a:p>
            <a:pPr marL="285750" indent="-285750">
              <a:buFont typeface="Arial" panose="020B0604020202020204" pitchFamily="34" charset="0"/>
              <a:buChar char="•"/>
            </a:pPr>
            <a:r>
              <a:rPr lang="en-US" sz="1600" dirty="0">
                <a:solidFill>
                  <a:schemeClr val="bg1"/>
                </a:solidFill>
                <a:latin typeface="+mj-lt"/>
              </a:rPr>
              <a:t>Income amount is inversely proportional to the number of children client have, means more income for less children client have and vice-versa.</a:t>
            </a:r>
          </a:p>
          <a:p>
            <a:pPr marL="285750" indent="-285750">
              <a:buFont typeface="Arial" panose="020B0604020202020204" pitchFamily="34" charset="0"/>
              <a:buChar char="•"/>
            </a:pPr>
            <a:r>
              <a:rPr lang="en-US" sz="1600" dirty="0">
                <a:solidFill>
                  <a:schemeClr val="bg1"/>
                </a:solidFill>
                <a:latin typeface="+mj-lt"/>
              </a:rPr>
              <a:t>Credit amount is inversely proportional to the number of children client have, means Credit amount is higher for less children count client have and vice-versa.</a:t>
            </a:r>
          </a:p>
          <a:p>
            <a:pPr marL="285750" indent="-285750">
              <a:buFont typeface="Arial" panose="020B0604020202020204" pitchFamily="34" charset="0"/>
              <a:buChar char="•"/>
            </a:pPr>
            <a:r>
              <a:rPr lang="en-US" sz="1600" dirty="0">
                <a:solidFill>
                  <a:schemeClr val="bg1"/>
                </a:solidFill>
                <a:latin typeface="+mj-lt"/>
              </a:rPr>
              <a:t>clients have less children in densely populated area.</a:t>
            </a:r>
          </a:p>
          <a:p>
            <a:pPr marL="285750" indent="-285750">
              <a:buFont typeface="Arial" panose="020B0604020202020204" pitchFamily="34" charset="0"/>
              <a:buChar char="•"/>
            </a:pPr>
            <a:r>
              <a:rPr lang="en-US" sz="1600" dirty="0">
                <a:solidFill>
                  <a:schemeClr val="bg1"/>
                </a:solidFill>
                <a:latin typeface="+mj-lt"/>
              </a:rPr>
              <a:t>Credit amount is higher to densely populated area.</a:t>
            </a:r>
          </a:p>
          <a:p>
            <a:pPr marL="285750" indent="-285750">
              <a:buFont typeface="Arial" panose="020B0604020202020204" pitchFamily="34" charset="0"/>
              <a:buChar char="•"/>
            </a:pPr>
            <a:r>
              <a:rPr lang="en-US" sz="1600" dirty="0">
                <a:solidFill>
                  <a:schemeClr val="bg1"/>
                </a:solidFill>
                <a:latin typeface="+mj-lt"/>
              </a:rPr>
              <a:t>The income is also higher in densely populated area.</a:t>
            </a:r>
          </a:p>
        </p:txBody>
      </p:sp>
      <p:pic>
        <p:nvPicPr>
          <p:cNvPr id="9" name="Picture 8">
            <a:extLst>
              <a:ext uri="{FF2B5EF4-FFF2-40B4-BE49-F238E27FC236}">
                <a16:creationId xmlns:a16="http://schemas.microsoft.com/office/drawing/2014/main" xmlns="" id="{855CF9DB-5259-4357-857B-38E80561D7CE}"/>
              </a:ext>
            </a:extLst>
          </p:cNvPr>
          <p:cNvPicPr>
            <a:picLocks noChangeAspect="1"/>
          </p:cNvPicPr>
          <p:nvPr/>
        </p:nvPicPr>
        <p:blipFill>
          <a:blip r:embed="rId2"/>
          <a:stretch>
            <a:fillRect/>
          </a:stretch>
        </p:blipFill>
        <p:spPr>
          <a:xfrm>
            <a:off x="4652320" y="1168615"/>
            <a:ext cx="7539680" cy="3504360"/>
          </a:xfrm>
          <a:prstGeom prst="rect">
            <a:avLst/>
          </a:prstGeom>
        </p:spPr>
      </p:pic>
      <p:sp>
        <p:nvSpPr>
          <p:cNvPr id="11" name="TextBox 10">
            <a:extLst>
              <a:ext uri="{FF2B5EF4-FFF2-40B4-BE49-F238E27FC236}">
                <a16:creationId xmlns:a16="http://schemas.microsoft.com/office/drawing/2014/main" xmlns="" id="{7D0E9CC5-680D-4840-8C5D-5E5144B9C23E}"/>
              </a:ext>
            </a:extLst>
          </p:cNvPr>
          <p:cNvSpPr txBox="1"/>
          <p:nvPr/>
        </p:nvSpPr>
        <p:spPr>
          <a:xfrm>
            <a:off x="44083" y="164843"/>
            <a:ext cx="4608237" cy="830997"/>
          </a:xfrm>
          <a:prstGeom prst="rect">
            <a:avLst/>
          </a:prstGeom>
          <a:noFill/>
        </p:spPr>
        <p:txBody>
          <a:bodyPr wrap="square" rtlCol="0">
            <a:spAutoFit/>
          </a:bodyPr>
          <a:lstStyle/>
          <a:p>
            <a:r>
              <a:rPr lang="en-US" sz="2400" b="1" u="sng" dirty="0" smtClean="0">
                <a:solidFill>
                  <a:schemeClr val="bg1"/>
                </a:solidFill>
                <a:latin typeface="+mj-lt"/>
              </a:rPr>
              <a:t>HEAT MAP/Correlation Matrix </a:t>
            </a:r>
            <a:r>
              <a:rPr lang="en-US" sz="2400" b="1" u="sng" dirty="0">
                <a:solidFill>
                  <a:schemeClr val="bg1"/>
                </a:solidFill>
                <a:latin typeface="+mj-lt"/>
              </a:rPr>
              <a:t>(TARGET 0)</a:t>
            </a:r>
          </a:p>
        </p:txBody>
      </p:sp>
    </p:spTree>
    <p:extLst>
      <p:ext uri="{BB962C8B-B14F-4D97-AF65-F5344CB8AC3E}">
        <p14:creationId xmlns:p14="http://schemas.microsoft.com/office/powerpoint/2010/main" val="40360613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8">
            <a:extLst>
              <a:ext uri="{FF2B5EF4-FFF2-40B4-BE49-F238E27FC236}">
                <a16:creationId xmlns:a16="http://schemas.microsoft.com/office/drawing/2014/main" xmlns="" id="{416A0E3C-60E6-4F39-BC55-5F7C224E1F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9" name="Straight Connector 10">
            <a:extLst>
              <a:ext uri="{FF2B5EF4-FFF2-40B4-BE49-F238E27FC236}">
                <a16:creationId xmlns:a16="http://schemas.microsoft.com/office/drawing/2014/main" xmlns="" id="{C5025DAC-8B93-4160-B017-3A274A5828C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0" name="Rectangle 12">
            <a:extLst>
              <a:ext uri="{FF2B5EF4-FFF2-40B4-BE49-F238E27FC236}">
                <a16:creationId xmlns:a16="http://schemas.microsoft.com/office/drawing/2014/main" xmlns="" id="{3741B58E-3B65-4A01-A276-975AB2CF8A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14">
            <a:extLst>
              <a:ext uri="{FF2B5EF4-FFF2-40B4-BE49-F238E27FC236}">
                <a16:creationId xmlns:a16="http://schemas.microsoft.com/office/drawing/2014/main" xmlns="" id="{7AAC67C3-831B-4AB1-A259-DFB839CAFA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 y="-1"/>
            <a:ext cx="4648593"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xmlns="" id="{FCAEED9E-BB91-43A0-911B-1ACD8803E3C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extBox 6">
            <a:extLst>
              <a:ext uri="{FF2B5EF4-FFF2-40B4-BE49-F238E27FC236}">
                <a16:creationId xmlns:a16="http://schemas.microsoft.com/office/drawing/2014/main" xmlns="" id="{E0931648-C97B-4FF8-9075-D9C039773022}"/>
              </a:ext>
            </a:extLst>
          </p:cNvPr>
          <p:cNvSpPr txBox="1"/>
          <p:nvPr/>
        </p:nvSpPr>
        <p:spPr>
          <a:xfrm>
            <a:off x="85725" y="1160683"/>
            <a:ext cx="4321542" cy="3046988"/>
          </a:xfrm>
          <a:prstGeom prst="rect">
            <a:avLst/>
          </a:prstGeom>
          <a:noFill/>
        </p:spPr>
        <p:txBody>
          <a:bodyPr wrap="square" rtlCol="0">
            <a:spAutoFit/>
          </a:bodyPr>
          <a:lstStyle/>
          <a:p>
            <a:pPr>
              <a:buSzPct val="150000"/>
            </a:pPr>
            <a:r>
              <a:rPr lang="en-US" sz="1600" dirty="0">
                <a:solidFill>
                  <a:schemeClr val="bg1"/>
                </a:solidFill>
                <a:latin typeface="+mj-lt"/>
              </a:rPr>
              <a:t>Most of the observations are same as of target-0 correlation heat map, but few new points observed.</a:t>
            </a:r>
          </a:p>
          <a:p>
            <a:pPr marL="285750" indent="-285750">
              <a:buSzPct val="150000"/>
              <a:buFont typeface="Arial" panose="020B0604020202020204" pitchFamily="34" charset="0"/>
              <a:buChar char="•"/>
            </a:pPr>
            <a:endParaRPr lang="en-US" sz="1600" dirty="0">
              <a:solidFill>
                <a:schemeClr val="bg1"/>
              </a:solidFill>
              <a:latin typeface="+mj-lt"/>
            </a:endParaRPr>
          </a:p>
          <a:p>
            <a:pPr marL="285750" indent="-285750">
              <a:buSzPct val="150000"/>
              <a:buFont typeface="Arial" panose="020B0604020202020204" pitchFamily="34" charset="0"/>
              <a:buChar char="•"/>
            </a:pPr>
            <a:r>
              <a:rPr lang="en-US" sz="1600" dirty="0">
                <a:solidFill>
                  <a:schemeClr val="bg1"/>
                </a:solidFill>
                <a:latin typeface="+mj-lt"/>
              </a:rPr>
              <a:t>The client's permanent address does not match contact address are having less children and vice-versa.</a:t>
            </a:r>
          </a:p>
          <a:p>
            <a:pPr marL="285750" indent="-285750">
              <a:buSzPct val="150000"/>
              <a:buFont typeface="Arial" panose="020B0604020202020204" pitchFamily="34" charset="0"/>
              <a:buChar char="•"/>
            </a:pPr>
            <a:endParaRPr lang="en-US" sz="1600" dirty="0">
              <a:solidFill>
                <a:schemeClr val="bg1"/>
              </a:solidFill>
              <a:latin typeface="+mj-lt"/>
            </a:endParaRPr>
          </a:p>
          <a:p>
            <a:pPr marL="285750" indent="-285750">
              <a:buSzPct val="150000"/>
              <a:buFont typeface="Arial" panose="020B0604020202020204" pitchFamily="34" charset="0"/>
              <a:buChar char="•"/>
            </a:pPr>
            <a:r>
              <a:rPr lang="en-US" sz="1600" dirty="0">
                <a:solidFill>
                  <a:schemeClr val="bg1"/>
                </a:solidFill>
                <a:latin typeface="+mj-lt"/>
              </a:rPr>
              <a:t>The client's permanent address does not match work address are having less children and vice-versa.</a:t>
            </a:r>
          </a:p>
          <a:p>
            <a:pPr marL="285750" indent="-285750">
              <a:buFont typeface="Arial" panose="020B0604020202020204" pitchFamily="34" charset="0"/>
              <a:buChar char="•"/>
            </a:pPr>
            <a:endParaRPr lang="en-US" sz="1600" dirty="0">
              <a:solidFill>
                <a:schemeClr val="bg1"/>
              </a:solidFill>
              <a:latin typeface="+mj-lt"/>
            </a:endParaRPr>
          </a:p>
        </p:txBody>
      </p:sp>
      <p:sp>
        <p:nvSpPr>
          <p:cNvPr id="11" name="TextBox 10">
            <a:extLst>
              <a:ext uri="{FF2B5EF4-FFF2-40B4-BE49-F238E27FC236}">
                <a16:creationId xmlns:a16="http://schemas.microsoft.com/office/drawing/2014/main" xmlns="" id="{7D0E9CC5-680D-4840-8C5D-5E5144B9C23E}"/>
              </a:ext>
            </a:extLst>
          </p:cNvPr>
          <p:cNvSpPr txBox="1"/>
          <p:nvPr/>
        </p:nvSpPr>
        <p:spPr>
          <a:xfrm>
            <a:off x="85725" y="164843"/>
            <a:ext cx="4290188" cy="830997"/>
          </a:xfrm>
          <a:prstGeom prst="rect">
            <a:avLst/>
          </a:prstGeom>
          <a:noFill/>
        </p:spPr>
        <p:txBody>
          <a:bodyPr wrap="square" rtlCol="0">
            <a:spAutoFit/>
          </a:bodyPr>
          <a:lstStyle/>
          <a:p>
            <a:r>
              <a:rPr lang="en-US" sz="2400" b="1" dirty="0" smtClean="0">
                <a:solidFill>
                  <a:schemeClr val="bg1"/>
                </a:solidFill>
                <a:latin typeface="+mj-lt"/>
              </a:rPr>
              <a:t>HEAT MAP/Correlation Matrix For </a:t>
            </a:r>
            <a:r>
              <a:rPr lang="en-US" sz="2400" b="1" dirty="0">
                <a:solidFill>
                  <a:schemeClr val="bg1"/>
                </a:solidFill>
                <a:latin typeface="+mj-lt"/>
              </a:rPr>
              <a:t>TARGET 1</a:t>
            </a:r>
          </a:p>
        </p:txBody>
      </p:sp>
      <p:pic>
        <p:nvPicPr>
          <p:cNvPr id="2" name="Picture 1">
            <a:extLst>
              <a:ext uri="{FF2B5EF4-FFF2-40B4-BE49-F238E27FC236}">
                <a16:creationId xmlns:a16="http://schemas.microsoft.com/office/drawing/2014/main" xmlns="" id="{F1ED300D-943C-46FA-807C-0417082F46C0}"/>
              </a:ext>
            </a:extLst>
          </p:cNvPr>
          <p:cNvPicPr>
            <a:picLocks noChangeAspect="1"/>
          </p:cNvPicPr>
          <p:nvPr/>
        </p:nvPicPr>
        <p:blipFill>
          <a:blip r:embed="rId2"/>
          <a:stretch>
            <a:fillRect/>
          </a:stretch>
        </p:blipFill>
        <p:spPr>
          <a:xfrm>
            <a:off x="4648608" y="1221287"/>
            <a:ext cx="7265012" cy="3958226"/>
          </a:xfrm>
          <a:prstGeom prst="rect">
            <a:avLst/>
          </a:prstGeom>
        </p:spPr>
      </p:pic>
    </p:spTree>
    <p:extLst>
      <p:ext uri="{BB962C8B-B14F-4D97-AF65-F5344CB8AC3E}">
        <p14:creationId xmlns:p14="http://schemas.microsoft.com/office/powerpoint/2010/main" val="12027323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3558DB37-9FEE-48A2-8578-ED04015739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5F7FCCA6-00E2-4F74-A105-0D769872F2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6994F295-8CF6-45FC-8D6B-20952CA8D964}"/>
              </a:ext>
            </a:extLst>
          </p:cNvPr>
          <p:cNvSpPr>
            <a:spLocks noGrp="1"/>
          </p:cNvSpPr>
          <p:nvPr>
            <p:ph type="title"/>
          </p:nvPr>
        </p:nvSpPr>
        <p:spPr>
          <a:xfrm>
            <a:off x="542925" y="454243"/>
            <a:ext cx="10058400" cy="1450757"/>
          </a:xfrm>
        </p:spPr>
        <p:txBody>
          <a:bodyPr anchor="ctr">
            <a:normAutofit/>
          </a:bodyPr>
          <a:lstStyle/>
          <a:p>
            <a:r>
              <a:rPr lang="en-US" dirty="0">
                <a:solidFill>
                  <a:srgbClr val="FFFFFF"/>
                </a:solidFill>
              </a:rPr>
              <a:t>Previous Application Data</a:t>
            </a:r>
          </a:p>
        </p:txBody>
      </p:sp>
      <p:sp>
        <p:nvSpPr>
          <p:cNvPr id="3" name="Content Placeholder 2">
            <a:extLst>
              <a:ext uri="{FF2B5EF4-FFF2-40B4-BE49-F238E27FC236}">
                <a16:creationId xmlns:a16="http://schemas.microsoft.com/office/drawing/2014/main" xmlns="" id="{1EBDA1DD-C356-4B9A-8EBC-71DBA48E8DEB}"/>
              </a:ext>
            </a:extLst>
          </p:cNvPr>
          <p:cNvSpPr>
            <a:spLocks noGrp="1"/>
          </p:cNvSpPr>
          <p:nvPr>
            <p:ph idx="1"/>
          </p:nvPr>
        </p:nvSpPr>
        <p:spPr>
          <a:xfrm>
            <a:off x="542925" y="2161344"/>
            <a:ext cx="11353800" cy="3193294"/>
          </a:xfrm>
        </p:spPr>
        <p:txBody>
          <a:bodyPr>
            <a:normAutofit lnSpcReduction="10000"/>
          </a:bodyPr>
          <a:lstStyle/>
          <a:p>
            <a:pPr>
              <a:buSzPct val="150000"/>
              <a:buFont typeface="Arial" panose="020B0604020202020204" pitchFamily="34" charset="0"/>
              <a:buChar char="•"/>
            </a:pPr>
            <a:r>
              <a:rPr lang="en-US" dirty="0">
                <a:latin typeface="+mj-lt"/>
              </a:rPr>
              <a:t> Previous application data frame is created using the file previous_application.csv.</a:t>
            </a:r>
          </a:p>
          <a:p>
            <a:pPr>
              <a:buSzPct val="150000"/>
              <a:buFont typeface="Arial" panose="020B0604020202020204" pitchFamily="34" charset="0"/>
              <a:buChar char="•"/>
            </a:pPr>
            <a:r>
              <a:rPr lang="en-US" dirty="0">
                <a:latin typeface="+mj-lt"/>
              </a:rPr>
              <a:t> The data was inspected using the shape, info &amp; column functions.</a:t>
            </a:r>
          </a:p>
          <a:p>
            <a:pPr>
              <a:buSzPct val="150000"/>
              <a:buFont typeface="Arial" panose="020B0604020202020204" pitchFamily="34" charset="0"/>
              <a:buChar char="•"/>
            </a:pPr>
            <a:r>
              <a:rPr lang="en-US" dirty="0">
                <a:latin typeface="+mj-lt"/>
              </a:rPr>
              <a:t> The columns were checked for missing values. Columns with more than </a:t>
            </a:r>
            <a:r>
              <a:rPr lang="en-US" dirty="0" smtClean="0">
                <a:latin typeface="+mj-lt"/>
              </a:rPr>
              <a:t>50</a:t>
            </a:r>
            <a:r>
              <a:rPr lang="en-US" dirty="0">
                <a:latin typeface="+mj-lt"/>
              </a:rPr>
              <a:t>% missing values were removed </a:t>
            </a:r>
          </a:p>
          <a:p>
            <a:pPr>
              <a:buSzPct val="150000"/>
              <a:buFont typeface="Arial" panose="020B0604020202020204" pitchFamily="34" charset="0"/>
              <a:buChar char="•"/>
            </a:pPr>
            <a:r>
              <a:rPr lang="en-US" dirty="0">
                <a:latin typeface="+mj-lt"/>
              </a:rPr>
              <a:t> Columns containing values like ‘XNA’, ‘XAP’ were dropped.</a:t>
            </a:r>
          </a:p>
          <a:p>
            <a:pPr>
              <a:buSzPct val="150000"/>
              <a:buFont typeface="Arial" panose="020B0604020202020204" pitchFamily="34" charset="0"/>
              <a:buChar char="•"/>
            </a:pPr>
            <a:r>
              <a:rPr lang="en-US" dirty="0">
                <a:latin typeface="+mj-lt"/>
              </a:rPr>
              <a:t> A new data frame is created by combining the </a:t>
            </a:r>
            <a:r>
              <a:rPr lang="en-US" dirty="0" err="1">
                <a:latin typeface="+mj-lt"/>
              </a:rPr>
              <a:t>application_data</a:t>
            </a:r>
            <a:r>
              <a:rPr lang="en-US" dirty="0">
                <a:latin typeface="+mj-lt"/>
              </a:rPr>
              <a:t> and </a:t>
            </a:r>
            <a:r>
              <a:rPr lang="en-US" dirty="0" err="1">
                <a:latin typeface="+mj-lt"/>
              </a:rPr>
              <a:t>previous_application</a:t>
            </a:r>
            <a:r>
              <a:rPr lang="en-US" dirty="0">
                <a:latin typeface="+mj-lt"/>
              </a:rPr>
              <a:t> data.</a:t>
            </a:r>
          </a:p>
          <a:p>
            <a:pPr>
              <a:buSzPct val="150000"/>
              <a:buFont typeface="Arial" panose="020B0604020202020204" pitchFamily="34" charset="0"/>
              <a:buChar char="•"/>
            </a:pPr>
            <a:r>
              <a:rPr lang="en-US" dirty="0">
                <a:latin typeface="+mj-lt"/>
              </a:rPr>
              <a:t> Columns were renamed and unwanted columns were dropped.</a:t>
            </a:r>
          </a:p>
        </p:txBody>
      </p:sp>
      <p:sp>
        <p:nvSpPr>
          <p:cNvPr id="12" name="Rectangle 11">
            <a:extLst>
              <a:ext uri="{FF2B5EF4-FFF2-40B4-BE49-F238E27FC236}">
                <a16:creationId xmlns:a16="http://schemas.microsoft.com/office/drawing/2014/main" xmlns="" id="{359CEC61-F44B-43B3-B40F-AE38C5AF1D5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977890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3558DB37-9FEE-48A2-8578-ED04015739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5F7FCCA6-00E2-4F74-A105-0D769872F2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6994F295-8CF6-45FC-8D6B-20952CA8D964}"/>
              </a:ext>
            </a:extLst>
          </p:cNvPr>
          <p:cNvSpPr>
            <a:spLocks noGrp="1"/>
          </p:cNvSpPr>
          <p:nvPr>
            <p:ph type="title"/>
          </p:nvPr>
        </p:nvSpPr>
        <p:spPr>
          <a:xfrm>
            <a:off x="542925" y="454243"/>
            <a:ext cx="10058400" cy="1450757"/>
          </a:xfrm>
        </p:spPr>
        <p:txBody>
          <a:bodyPr anchor="ctr">
            <a:normAutofit/>
          </a:bodyPr>
          <a:lstStyle/>
          <a:p>
            <a:r>
              <a:rPr lang="en-US" dirty="0">
                <a:solidFill>
                  <a:srgbClr val="FFFFFF"/>
                </a:solidFill>
              </a:rPr>
              <a:t>Univariate Analysis</a:t>
            </a:r>
          </a:p>
        </p:txBody>
      </p:sp>
      <p:sp>
        <p:nvSpPr>
          <p:cNvPr id="12" name="Rectangle 11">
            <a:extLst>
              <a:ext uri="{FF2B5EF4-FFF2-40B4-BE49-F238E27FC236}">
                <a16:creationId xmlns:a16="http://schemas.microsoft.com/office/drawing/2014/main" xmlns="" id="{359CEC61-F44B-43B3-B40F-AE38C5AF1D5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Content Placeholder 4">
            <a:extLst>
              <a:ext uri="{FF2B5EF4-FFF2-40B4-BE49-F238E27FC236}">
                <a16:creationId xmlns:a16="http://schemas.microsoft.com/office/drawing/2014/main" xmlns="" id="{F74749C1-03C1-4ED3-A49A-412537C7FD8C}"/>
              </a:ext>
            </a:extLst>
          </p:cNvPr>
          <p:cNvSpPr>
            <a:spLocks noGrp="1"/>
          </p:cNvSpPr>
          <p:nvPr>
            <p:ph idx="1"/>
          </p:nvPr>
        </p:nvSpPr>
        <p:spPr/>
        <p:txBody>
          <a:bodyPr/>
          <a:lstStyle/>
          <a:p>
            <a:r>
              <a:rPr lang="en-US" dirty="0">
                <a:latin typeface="+mj-lt"/>
              </a:rPr>
              <a:t>The number of refused applications is</a:t>
            </a:r>
          </a:p>
          <a:p>
            <a:r>
              <a:rPr lang="en-US" dirty="0">
                <a:latin typeface="+mj-lt"/>
              </a:rPr>
              <a:t>quite high.</a:t>
            </a:r>
          </a:p>
        </p:txBody>
      </p:sp>
      <p:pic>
        <p:nvPicPr>
          <p:cNvPr id="6" name="Picture 5">
            <a:extLst>
              <a:ext uri="{FF2B5EF4-FFF2-40B4-BE49-F238E27FC236}">
                <a16:creationId xmlns:a16="http://schemas.microsoft.com/office/drawing/2014/main" xmlns="" id="{F5595C59-CA7C-459A-B6FB-86A8001F4BB5}"/>
              </a:ext>
            </a:extLst>
          </p:cNvPr>
          <p:cNvPicPr>
            <a:picLocks noChangeAspect="1"/>
          </p:cNvPicPr>
          <p:nvPr/>
        </p:nvPicPr>
        <p:blipFill>
          <a:blip r:embed="rId2"/>
          <a:stretch>
            <a:fillRect/>
          </a:stretch>
        </p:blipFill>
        <p:spPr>
          <a:xfrm>
            <a:off x="6095999" y="2047876"/>
            <a:ext cx="5482975" cy="3581400"/>
          </a:xfrm>
          <a:prstGeom prst="rect">
            <a:avLst/>
          </a:prstGeom>
        </p:spPr>
      </p:pic>
    </p:spTree>
    <p:extLst>
      <p:ext uri="{BB962C8B-B14F-4D97-AF65-F5344CB8AC3E}">
        <p14:creationId xmlns:p14="http://schemas.microsoft.com/office/powerpoint/2010/main" val="21608541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F268A7-66DC-4874-83DC-F386D96EA473}"/>
              </a:ext>
            </a:extLst>
          </p:cNvPr>
          <p:cNvSpPr>
            <a:spLocks noGrp="1"/>
          </p:cNvSpPr>
          <p:nvPr>
            <p:ph type="title"/>
          </p:nvPr>
        </p:nvSpPr>
        <p:spPr>
          <a:xfrm>
            <a:off x="249761" y="0"/>
            <a:ext cx="3964613" cy="575692"/>
          </a:xfrm>
        </p:spPr>
        <p:txBody>
          <a:bodyPr>
            <a:normAutofit/>
          </a:bodyPr>
          <a:lstStyle/>
          <a:p>
            <a:r>
              <a:rPr lang="en-US" sz="2400" b="1" u="sng" dirty="0">
                <a:solidFill>
                  <a:srgbClr val="FFFFFF"/>
                </a:solidFill>
              </a:rPr>
              <a:t>Univariate Analysis</a:t>
            </a:r>
            <a:endParaRPr lang="en-US" sz="2400" b="1" u="sng" dirty="0"/>
          </a:p>
        </p:txBody>
      </p:sp>
      <p:sp>
        <p:nvSpPr>
          <p:cNvPr id="3" name="Content Placeholder 2">
            <a:extLst>
              <a:ext uri="{FF2B5EF4-FFF2-40B4-BE49-F238E27FC236}">
                <a16:creationId xmlns:a16="http://schemas.microsoft.com/office/drawing/2014/main" xmlns="" id="{C67F47B5-FD77-43BD-923F-437D0AD45A50}"/>
              </a:ext>
            </a:extLst>
          </p:cNvPr>
          <p:cNvSpPr>
            <a:spLocks noGrp="1"/>
          </p:cNvSpPr>
          <p:nvPr>
            <p:ph idx="1"/>
          </p:nvPr>
        </p:nvSpPr>
        <p:spPr/>
        <p:txBody>
          <a:bodyPr/>
          <a:lstStyle/>
          <a:p>
            <a:endParaRPr lang="en-US" dirty="0"/>
          </a:p>
        </p:txBody>
      </p:sp>
      <p:sp>
        <p:nvSpPr>
          <p:cNvPr id="4" name="Text Placeholder 3">
            <a:extLst>
              <a:ext uri="{FF2B5EF4-FFF2-40B4-BE49-F238E27FC236}">
                <a16:creationId xmlns:a16="http://schemas.microsoft.com/office/drawing/2014/main" xmlns="" id="{42EB62B4-15DD-4D28-94FB-0B16DACC818A}"/>
              </a:ext>
            </a:extLst>
          </p:cNvPr>
          <p:cNvSpPr>
            <a:spLocks noGrp="1"/>
          </p:cNvSpPr>
          <p:nvPr>
            <p:ph type="body" sz="half" idx="2"/>
          </p:nvPr>
        </p:nvSpPr>
        <p:spPr>
          <a:xfrm>
            <a:off x="249761" y="971551"/>
            <a:ext cx="4188890" cy="2667000"/>
          </a:xfrm>
        </p:spPr>
        <p:txBody>
          <a:bodyPr>
            <a:normAutofit/>
          </a:bodyPr>
          <a:lstStyle/>
          <a:p>
            <a:r>
              <a:rPr lang="en-US" sz="1800" dirty="0">
                <a:solidFill>
                  <a:srgbClr val="FFFFFF"/>
                </a:solidFill>
                <a:latin typeface="+mj-lt"/>
              </a:rPr>
              <a:t>Diving the data set into four categories based on the contract status. We have the below observations: </a:t>
            </a:r>
          </a:p>
          <a:p>
            <a:r>
              <a:rPr lang="en-US" dirty="0">
                <a:latin typeface="+mj-lt"/>
              </a:rPr>
              <a:t>The ratio of defaulter's vs the non-defaulters in all the statuses is almost the same.</a:t>
            </a:r>
          </a:p>
          <a:p>
            <a:endParaRPr lang="en-US" sz="1800" dirty="0">
              <a:solidFill>
                <a:srgbClr val="FFFFFF"/>
              </a:solidFill>
              <a:latin typeface="+mj-lt"/>
            </a:endParaRPr>
          </a:p>
          <a:p>
            <a:endParaRPr lang="en-US" sz="1800" dirty="0">
              <a:solidFill>
                <a:srgbClr val="FFFFFF"/>
              </a:solidFill>
              <a:latin typeface="+mj-lt"/>
            </a:endParaRPr>
          </a:p>
          <a:p>
            <a:endParaRPr lang="en-US" dirty="0"/>
          </a:p>
        </p:txBody>
      </p:sp>
      <p:pic>
        <p:nvPicPr>
          <p:cNvPr id="5" name="Picture 4">
            <a:extLst>
              <a:ext uri="{FF2B5EF4-FFF2-40B4-BE49-F238E27FC236}">
                <a16:creationId xmlns:a16="http://schemas.microsoft.com/office/drawing/2014/main" xmlns="" id="{1AE23A4C-C963-4CBB-BE59-B0DBF31AB082}"/>
              </a:ext>
            </a:extLst>
          </p:cNvPr>
          <p:cNvPicPr>
            <a:picLocks noChangeAspect="1"/>
          </p:cNvPicPr>
          <p:nvPr/>
        </p:nvPicPr>
        <p:blipFill>
          <a:blip r:embed="rId2"/>
          <a:stretch>
            <a:fillRect/>
          </a:stretch>
        </p:blipFill>
        <p:spPr>
          <a:xfrm>
            <a:off x="4714875" y="1533525"/>
            <a:ext cx="7401320" cy="3154970"/>
          </a:xfrm>
          <a:prstGeom prst="rect">
            <a:avLst/>
          </a:prstGeom>
          <a:ln w="15875">
            <a:solidFill>
              <a:schemeClr val="accent1"/>
            </a:solidFill>
          </a:ln>
        </p:spPr>
      </p:pic>
    </p:spTree>
    <p:extLst>
      <p:ext uri="{BB962C8B-B14F-4D97-AF65-F5344CB8AC3E}">
        <p14:creationId xmlns:p14="http://schemas.microsoft.com/office/powerpoint/2010/main" val="3073421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8">
            <a:extLst>
              <a:ext uri="{FF2B5EF4-FFF2-40B4-BE49-F238E27FC236}">
                <a16:creationId xmlns:a16="http://schemas.microsoft.com/office/drawing/2014/main" xmlns="" id="{39E3965E-AC41-4711-9D10-E25ABB132D8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xmlns="" id="{1F5DC8C3-BA5F-4EED-BB9A-A14272BD82A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xmlns="" id="{B4D0E555-16F6-44D0-BF56-AF5FF5BDE9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xmlns="" id="{8117041D-1A7B-4ECA-AB68-3CFDB6726B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6220" y="0"/>
            <a:ext cx="4641314"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75AC86D3-8FD1-4F47-A319-7D0542E48B2F}"/>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b="1" dirty="0">
                <a:solidFill>
                  <a:srgbClr val="FFFFFF"/>
                </a:solidFill>
              </a:rPr>
              <a:t>Business Objectives</a:t>
            </a:r>
          </a:p>
        </p:txBody>
      </p:sp>
      <p:cxnSp>
        <p:nvCxnSpPr>
          <p:cNvPr id="17" name="Straight Connector 16">
            <a:extLst>
              <a:ext uri="{FF2B5EF4-FFF2-40B4-BE49-F238E27FC236}">
                <a16:creationId xmlns:a16="http://schemas.microsoft.com/office/drawing/2014/main" xmlns="" id="{ABCD2462-4C1E-401A-AC2D-F799A138B24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xmlns="" id="{5FFEB1EC-E607-4294-B8A8-B6A7AA205422}"/>
              </a:ext>
            </a:extLst>
          </p:cNvPr>
          <p:cNvSpPr>
            <a:spLocks noGrp="1"/>
          </p:cNvSpPr>
          <p:nvPr>
            <p:ph idx="1"/>
          </p:nvPr>
        </p:nvSpPr>
        <p:spPr>
          <a:xfrm>
            <a:off x="4916731" y="768258"/>
            <a:ext cx="6701417" cy="5469042"/>
          </a:xfrm>
        </p:spPr>
        <p:txBody>
          <a:bodyPr>
            <a:normAutofit lnSpcReduction="10000"/>
          </a:bodyPr>
          <a:lstStyle/>
          <a:p>
            <a:pPr marL="342900" marR="0" lvl="0" indent="-342900" algn="just">
              <a:lnSpc>
                <a:spcPct val="107000"/>
              </a:lnSpc>
              <a:spcBef>
                <a:spcPts val="0"/>
              </a:spcBef>
              <a:spcAft>
                <a:spcPts val="1800"/>
              </a:spcAft>
              <a:buFont typeface="Symbol" panose="05050102010706020507" pitchFamily="18" charset="2"/>
              <a:buChar char=""/>
            </a:pPr>
            <a:r>
              <a:rPr lang="en-US" sz="2000" dirty="0">
                <a:solidFill>
                  <a:schemeClr val="tx1"/>
                </a:solidFill>
                <a:effectLst/>
                <a:latin typeface="+mj-lt"/>
                <a:ea typeface="Calibri" panose="020F0502020204030204" pitchFamily="34" charset="0"/>
                <a:cs typeface="Times New Roman" panose="02020603050405020304" pitchFamily="18" charset="0"/>
              </a:rPr>
              <a:t>Identify Patterns indicating clients facing difficulty paying their loans. (this will help in denying the loan, reducing the loan amount, increasing the interest rate)</a:t>
            </a:r>
          </a:p>
          <a:p>
            <a:pPr marL="342900" marR="0" lvl="0" indent="-342900" algn="just">
              <a:lnSpc>
                <a:spcPct val="107000"/>
              </a:lnSpc>
              <a:spcBef>
                <a:spcPts val="0"/>
              </a:spcBef>
              <a:spcAft>
                <a:spcPts val="1800"/>
              </a:spcAft>
              <a:buFont typeface="Symbol" panose="05050102010706020507" pitchFamily="18" charset="2"/>
              <a:buChar char=""/>
            </a:pPr>
            <a:r>
              <a:rPr lang="en-US" sz="2000" dirty="0">
                <a:solidFill>
                  <a:schemeClr val="tx1"/>
                </a:solidFill>
                <a:effectLst/>
                <a:latin typeface="+mj-lt"/>
                <a:ea typeface="Calibri" panose="020F0502020204030204" pitchFamily="34" charset="0"/>
                <a:cs typeface="Times New Roman" panose="02020603050405020304" pitchFamily="18" charset="0"/>
              </a:rPr>
              <a:t>Consumers capable of repaying the loan is NOT REJECTED</a:t>
            </a:r>
          </a:p>
          <a:p>
            <a:pPr marL="342900" indent="-342900" algn="just">
              <a:lnSpc>
                <a:spcPct val="107000"/>
              </a:lnSpc>
              <a:spcBef>
                <a:spcPts val="0"/>
              </a:spcBef>
              <a:spcAft>
                <a:spcPts val="1800"/>
              </a:spcAft>
              <a:buFont typeface="Symbol" panose="05050102010706020507" pitchFamily="18" charset="2"/>
              <a:buChar char=""/>
            </a:pPr>
            <a:r>
              <a:rPr lang="en-US" sz="2000" dirty="0">
                <a:solidFill>
                  <a:schemeClr val="tx1"/>
                </a:solidFill>
                <a:effectLst/>
                <a:latin typeface="+mj-lt"/>
                <a:ea typeface="Calibri" panose="020F0502020204030204" pitchFamily="34" charset="0"/>
                <a:cs typeface="Times New Roman" panose="02020603050405020304" pitchFamily="18" charset="0"/>
              </a:rPr>
              <a:t>Consumers incapable of repaying the loan are REJECTED</a:t>
            </a:r>
          </a:p>
          <a:p>
            <a:pPr marL="342900" marR="0" lvl="0" indent="-342900" algn="just">
              <a:lnSpc>
                <a:spcPct val="107000"/>
              </a:lnSpc>
              <a:spcBef>
                <a:spcPts val="0"/>
              </a:spcBef>
              <a:spcAft>
                <a:spcPts val="1800"/>
              </a:spcAft>
              <a:buFont typeface="Symbol" panose="05050102010706020507" pitchFamily="18" charset="2"/>
              <a:buChar char=""/>
            </a:pPr>
            <a:r>
              <a:rPr lang="en-US" sz="2000" dirty="0">
                <a:solidFill>
                  <a:schemeClr val="tx1"/>
                </a:solidFill>
                <a:effectLst/>
                <a:latin typeface="+mj-lt"/>
                <a:ea typeface="Calibri" panose="020F0502020204030204" pitchFamily="34" charset="0"/>
                <a:cs typeface="Times New Roman" panose="02020603050405020304" pitchFamily="18" charset="0"/>
              </a:rPr>
              <a:t>Driving factors/variable behind the loan default.</a:t>
            </a:r>
          </a:p>
          <a:p>
            <a:pPr marL="342900" marR="0" lvl="0" indent="-342900" algn="just">
              <a:lnSpc>
                <a:spcPct val="107000"/>
              </a:lnSpc>
              <a:spcBef>
                <a:spcPts val="0"/>
              </a:spcBef>
              <a:spcAft>
                <a:spcPts val="1800"/>
              </a:spcAft>
              <a:buFont typeface="Symbol" panose="05050102010706020507" pitchFamily="18" charset="2"/>
              <a:buChar char=""/>
            </a:pPr>
            <a:r>
              <a:rPr lang="en-US" sz="2000" dirty="0">
                <a:solidFill>
                  <a:schemeClr val="tx1"/>
                </a:solidFill>
                <a:effectLst/>
                <a:latin typeface="+mj-lt"/>
                <a:ea typeface="Calibri" panose="020F0502020204030204" pitchFamily="34" charset="0"/>
                <a:cs typeface="Times New Roman" panose="02020603050405020304" pitchFamily="18" charset="0"/>
              </a:rPr>
              <a:t>Identify and handle missing data </a:t>
            </a:r>
          </a:p>
          <a:p>
            <a:pPr marL="342900" marR="0" lvl="0" indent="-342900" algn="just">
              <a:lnSpc>
                <a:spcPct val="107000"/>
              </a:lnSpc>
              <a:spcBef>
                <a:spcPts val="0"/>
              </a:spcBef>
              <a:spcAft>
                <a:spcPts val="1800"/>
              </a:spcAft>
              <a:buFont typeface="Symbol" panose="05050102010706020507" pitchFamily="18" charset="2"/>
              <a:buChar char=""/>
            </a:pPr>
            <a:r>
              <a:rPr lang="en-US" sz="2000" dirty="0">
                <a:solidFill>
                  <a:schemeClr val="tx1"/>
                </a:solidFill>
                <a:effectLst/>
                <a:latin typeface="+mj-lt"/>
                <a:ea typeface="Calibri" panose="020F0502020204030204" pitchFamily="34" charset="0"/>
                <a:cs typeface="Times New Roman" panose="02020603050405020304" pitchFamily="18" charset="0"/>
              </a:rPr>
              <a:t>Identify outliers</a:t>
            </a:r>
          </a:p>
          <a:p>
            <a:pPr marL="342900" marR="0" lvl="0" indent="-342900" algn="just">
              <a:lnSpc>
                <a:spcPct val="107000"/>
              </a:lnSpc>
              <a:spcBef>
                <a:spcPts val="0"/>
              </a:spcBef>
              <a:spcAft>
                <a:spcPts val="1800"/>
              </a:spcAft>
              <a:buFont typeface="Symbol" panose="05050102010706020507" pitchFamily="18" charset="2"/>
              <a:buChar char=""/>
            </a:pPr>
            <a:r>
              <a:rPr lang="en-US" sz="2000" dirty="0">
                <a:solidFill>
                  <a:schemeClr val="tx1"/>
                </a:solidFill>
                <a:effectLst/>
                <a:latin typeface="+mj-lt"/>
                <a:ea typeface="Calibri" panose="020F0502020204030204" pitchFamily="34" charset="0"/>
                <a:cs typeface="Times New Roman" panose="02020603050405020304" pitchFamily="18" charset="0"/>
              </a:rPr>
              <a:t>Identify the data imbalance</a:t>
            </a:r>
          </a:p>
          <a:p>
            <a:endParaRPr lang="en-US" dirty="0"/>
          </a:p>
        </p:txBody>
      </p:sp>
    </p:spTree>
    <p:extLst>
      <p:ext uri="{BB962C8B-B14F-4D97-AF65-F5344CB8AC3E}">
        <p14:creationId xmlns:p14="http://schemas.microsoft.com/office/powerpoint/2010/main" val="29335143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F268A7-66DC-4874-83DC-F386D96EA473}"/>
              </a:ext>
            </a:extLst>
          </p:cNvPr>
          <p:cNvSpPr>
            <a:spLocks noGrp="1"/>
          </p:cNvSpPr>
          <p:nvPr>
            <p:ph type="title"/>
          </p:nvPr>
        </p:nvSpPr>
        <p:spPr>
          <a:xfrm>
            <a:off x="196418" y="681609"/>
            <a:ext cx="3964613" cy="575692"/>
          </a:xfrm>
        </p:spPr>
        <p:txBody>
          <a:bodyPr>
            <a:noAutofit/>
          </a:bodyPr>
          <a:lstStyle/>
          <a:p>
            <a:r>
              <a:rPr lang="en-US" sz="2400" b="1" u="sng" dirty="0">
                <a:solidFill>
                  <a:srgbClr val="FFFFFF"/>
                </a:solidFill>
              </a:rPr>
              <a:t>Univariate Analysis – Contract Status &amp; Cash Loan Purpose</a:t>
            </a:r>
            <a:endParaRPr lang="en-US" sz="2400" b="1" u="sng" dirty="0"/>
          </a:p>
        </p:txBody>
      </p:sp>
      <p:sp>
        <p:nvSpPr>
          <p:cNvPr id="3" name="Content Placeholder 2">
            <a:extLst>
              <a:ext uri="{FF2B5EF4-FFF2-40B4-BE49-F238E27FC236}">
                <a16:creationId xmlns:a16="http://schemas.microsoft.com/office/drawing/2014/main" xmlns="" id="{C67F47B5-FD77-43BD-923F-437D0AD45A50}"/>
              </a:ext>
            </a:extLst>
          </p:cNvPr>
          <p:cNvSpPr>
            <a:spLocks noGrp="1"/>
          </p:cNvSpPr>
          <p:nvPr>
            <p:ph idx="1"/>
          </p:nvPr>
        </p:nvSpPr>
        <p:spPr/>
        <p:txBody>
          <a:bodyPr/>
          <a:lstStyle/>
          <a:p>
            <a:endParaRPr lang="en-US" dirty="0"/>
          </a:p>
        </p:txBody>
      </p:sp>
      <p:sp>
        <p:nvSpPr>
          <p:cNvPr id="4" name="Text Placeholder 3">
            <a:extLst>
              <a:ext uri="{FF2B5EF4-FFF2-40B4-BE49-F238E27FC236}">
                <a16:creationId xmlns:a16="http://schemas.microsoft.com/office/drawing/2014/main" xmlns="" id="{42EB62B4-15DD-4D28-94FB-0B16DACC818A}"/>
              </a:ext>
            </a:extLst>
          </p:cNvPr>
          <p:cNvSpPr>
            <a:spLocks noGrp="1"/>
          </p:cNvSpPr>
          <p:nvPr>
            <p:ph type="body" sz="half" idx="2"/>
          </p:nvPr>
        </p:nvSpPr>
        <p:spPr>
          <a:xfrm>
            <a:off x="180484" y="1428749"/>
            <a:ext cx="4265090" cy="4943475"/>
          </a:xfrm>
        </p:spPr>
        <p:txBody>
          <a:bodyPr>
            <a:normAutofit/>
          </a:bodyPr>
          <a:lstStyle/>
          <a:p>
            <a:pPr marL="285750" indent="-285750">
              <a:lnSpc>
                <a:spcPct val="100000"/>
              </a:lnSpc>
              <a:buSzPct val="150000"/>
              <a:buFont typeface="Arial" panose="020B0604020202020204" pitchFamily="34" charset="0"/>
              <a:buChar char="•"/>
            </a:pPr>
            <a:r>
              <a:rPr lang="en-US" dirty="0">
                <a:solidFill>
                  <a:srgbClr val="FFFFFF"/>
                </a:solidFill>
                <a:latin typeface="+mj-lt"/>
              </a:rPr>
              <a:t>Most rejection of loans came from purpose 'repairs’.</a:t>
            </a:r>
          </a:p>
          <a:p>
            <a:pPr marL="285750" indent="-285750">
              <a:lnSpc>
                <a:spcPct val="100000"/>
              </a:lnSpc>
              <a:buSzPct val="150000"/>
              <a:buFont typeface="Arial" panose="020B0604020202020204" pitchFamily="34" charset="0"/>
              <a:buChar char="•"/>
            </a:pPr>
            <a:r>
              <a:rPr lang="en-US" dirty="0">
                <a:solidFill>
                  <a:srgbClr val="FFFFFF"/>
                </a:solidFill>
                <a:latin typeface="+mj-lt"/>
              </a:rPr>
              <a:t>For Medicine purposes we have equal number of approvals and rejection.</a:t>
            </a:r>
          </a:p>
          <a:p>
            <a:pPr marL="285750" indent="-285750">
              <a:lnSpc>
                <a:spcPct val="100000"/>
              </a:lnSpc>
              <a:buSzPct val="150000"/>
              <a:buFont typeface="Arial" panose="020B0604020202020204" pitchFamily="34" charset="0"/>
              <a:buChar char="•"/>
            </a:pPr>
            <a:r>
              <a:rPr lang="en-US" sz="1800" dirty="0">
                <a:solidFill>
                  <a:srgbClr val="FFFFFF"/>
                </a:solidFill>
                <a:latin typeface="+mj-lt"/>
              </a:rPr>
              <a:t>'Payments on other loans', 'buying a new car' and 'buying a home' has significantly higher rejection than approvals</a:t>
            </a:r>
          </a:p>
          <a:p>
            <a:pPr marL="285750" indent="-285750">
              <a:lnSpc>
                <a:spcPct val="100000"/>
              </a:lnSpc>
              <a:buSzPct val="150000"/>
              <a:buFont typeface="Arial" panose="020B0604020202020204" pitchFamily="34" charset="0"/>
              <a:buChar char="•"/>
            </a:pPr>
            <a:r>
              <a:rPr lang="en-US" sz="1800" dirty="0">
                <a:solidFill>
                  <a:srgbClr val="FFFFFF"/>
                </a:solidFill>
                <a:latin typeface="+mj-lt"/>
              </a:rPr>
              <a:t>Only 'Money for a third person', 'Purchase of electronic equipment' and 'Education’ has higher loan approval than rejections.</a:t>
            </a:r>
          </a:p>
          <a:p>
            <a:endParaRPr lang="en-US" sz="1800" dirty="0">
              <a:solidFill>
                <a:srgbClr val="FFFFFF"/>
              </a:solidFill>
              <a:latin typeface="+mj-lt"/>
            </a:endParaRPr>
          </a:p>
          <a:p>
            <a:endParaRPr lang="en-US" dirty="0"/>
          </a:p>
        </p:txBody>
      </p:sp>
      <p:pic>
        <p:nvPicPr>
          <p:cNvPr id="6" name="Picture 5">
            <a:extLst>
              <a:ext uri="{FF2B5EF4-FFF2-40B4-BE49-F238E27FC236}">
                <a16:creationId xmlns:a16="http://schemas.microsoft.com/office/drawing/2014/main" xmlns="" id="{0B63E33B-2A7D-447B-BC1D-288511E5B441}"/>
              </a:ext>
            </a:extLst>
          </p:cNvPr>
          <p:cNvPicPr>
            <a:picLocks noChangeAspect="1"/>
          </p:cNvPicPr>
          <p:nvPr/>
        </p:nvPicPr>
        <p:blipFill>
          <a:blip r:embed="rId2"/>
          <a:stretch>
            <a:fillRect/>
          </a:stretch>
        </p:blipFill>
        <p:spPr>
          <a:xfrm>
            <a:off x="4730117" y="533400"/>
            <a:ext cx="7395207" cy="6210299"/>
          </a:xfrm>
          <a:prstGeom prst="rect">
            <a:avLst/>
          </a:prstGeom>
          <a:ln w="15875">
            <a:solidFill>
              <a:schemeClr val="accent1"/>
            </a:solidFill>
          </a:ln>
        </p:spPr>
      </p:pic>
      <p:sp>
        <p:nvSpPr>
          <p:cNvPr id="5" name="TextBox 4">
            <a:extLst>
              <a:ext uri="{FF2B5EF4-FFF2-40B4-BE49-F238E27FC236}">
                <a16:creationId xmlns:a16="http://schemas.microsoft.com/office/drawing/2014/main" xmlns="" id="{15F9E19E-9DC6-4F47-9109-311772429ED6}"/>
              </a:ext>
            </a:extLst>
          </p:cNvPr>
          <p:cNvSpPr txBox="1"/>
          <p:nvPr/>
        </p:nvSpPr>
        <p:spPr>
          <a:xfrm>
            <a:off x="5819775" y="76200"/>
            <a:ext cx="5626861" cy="369332"/>
          </a:xfrm>
          <a:prstGeom prst="rect">
            <a:avLst/>
          </a:prstGeom>
          <a:noFill/>
        </p:spPr>
        <p:txBody>
          <a:bodyPr wrap="none" rtlCol="0">
            <a:spAutoFit/>
          </a:bodyPr>
          <a:lstStyle/>
          <a:p>
            <a:r>
              <a:rPr lang="en-US" b="1" dirty="0">
                <a:solidFill>
                  <a:schemeClr val="accent1"/>
                </a:solidFill>
                <a:latin typeface="+mj-lt"/>
              </a:rPr>
              <a:t>Distribution of contract status with purposes</a:t>
            </a:r>
          </a:p>
        </p:txBody>
      </p:sp>
    </p:spTree>
    <p:extLst>
      <p:ext uri="{BB962C8B-B14F-4D97-AF65-F5344CB8AC3E}">
        <p14:creationId xmlns:p14="http://schemas.microsoft.com/office/powerpoint/2010/main" val="39155012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F268A7-66DC-4874-83DC-F386D96EA473}"/>
              </a:ext>
            </a:extLst>
          </p:cNvPr>
          <p:cNvSpPr>
            <a:spLocks noGrp="1"/>
          </p:cNvSpPr>
          <p:nvPr>
            <p:ph type="title"/>
          </p:nvPr>
        </p:nvSpPr>
        <p:spPr>
          <a:xfrm>
            <a:off x="196418" y="565778"/>
            <a:ext cx="3964613" cy="575692"/>
          </a:xfrm>
        </p:spPr>
        <p:txBody>
          <a:bodyPr>
            <a:noAutofit/>
          </a:bodyPr>
          <a:lstStyle/>
          <a:p>
            <a:r>
              <a:rPr lang="en-US" sz="2400" b="1" u="sng" dirty="0">
                <a:solidFill>
                  <a:srgbClr val="FFFFFF"/>
                </a:solidFill>
              </a:rPr>
              <a:t>Univariate Analysis – Cash Loan Purpose &amp; Target</a:t>
            </a:r>
            <a:endParaRPr lang="en-US" sz="2400" b="1" u="sng" dirty="0"/>
          </a:p>
        </p:txBody>
      </p:sp>
      <p:sp>
        <p:nvSpPr>
          <p:cNvPr id="3" name="Content Placeholder 2">
            <a:extLst>
              <a:ext uri="{FF2B5EF4-FFF2-40B4-BE49-F238E27FC236}">
                <a16:creationId xmlns:a16="http://schemas.microsoft.com/office/drawing/2014/main" xmlns="" id="{C67F47B5-FD77-43BD-923F-437D0AD45A50}"/>
              </a:ext>
            </a:extLst>
          </p:cNvPr>
          <p:cNvSpPr>
            <a:spLocks noGrp="1"/>
          </p:cNvSpPr>
          <p:nvPr>
            <p:ph idx="1"/>
          </p:nvPr>
        </p:nvSpPr>
        <p:spPr/>
        <p:txBody>
          <a:bodyPr/>
          <a:lstStyle/>
          <a:p>
            <a:endParaRPr lang="en-US" dirty="0"/>
          </a:p>
        </p:txBody>
      </p:sp>
      <p:sp>
        <p:nvSpPr>
          <p:cNvPr id="4" name="Text Placeholder 3">
            <a:extLst>
              <a:ext uri="{FF2B5EF4-FFF2-40B4-BE49-F238E27FC236}">
                <a16:creationId xmlns:a16="http://schemas.microsoft.com/office/drawing/2014/main" xmlns="" id="{42EB62B4-15DD-4D28-94FB-0B16DACC818A}"/>
              </a:ext>
            </a:extLst>
          </p:cNvPr>
          <p:cNvSpPr>
            <a:spLocks noGrp="1"/>
          </p:cNvSpPr>
          <p:nvPr>
            <p:ph type="body" sz="half" idx="2"/>
          </p:nvPr>
        </p:nvSpPr>
        <p:spPr>
          <a:xfrm>
            <a:off x="46179" y="1348747"/>
            <a:ext cx="4265090" cy="4943475"/>
          </a:xfrm>
        </p:spPr>
        <p:txBody>
          <a:bodyPr>
            <a:normAutofit/>
          </a:bodyPr>
          <a:lstStyle/>
          <a:p>
            <a:pPr marL="285750" indent="-285750">
              <a:lnSpc>
                <a:spcPct val="100000"/>
              </a:lnSpc>
              <a:buSzPct val="150000"/>
              <a:buFont typeface="Arial" panose="020B0604020202020204" pitchFamily="34" charset="0"/>
              <a:buChar char="•"/>
            </a:pPr>
            <a:r>
              <a:rPr lang="en-US" dirty="0">
                <a:solidFill>
                  <a:srgbClr val="FFFFFF"/>
                </a:solidFill>
                <a:latin typeface="+mj-lt"/>
              </a:rPr>
              <a:t>Loan purposes with 'Repairs' are facing more difficulties in payment on time.</a:t>
            </a:r>
          </a:p>
          <a:p>
            <a:pPr marL="285750" indent="-285750">
              <a:lnSpc>
                <a:spcPct val="100000"/>
              </a:lnSpc>
              <a:buSzPct val="150000"/>
              <a:buFont typeface="Arial" panose="020B0604020202020204" pitchFamily="34" charset="0"/>
              <a:buChar char="•"/>
            </a:pPr>
            <a:r>
              <a:rPr lang="en-US" sz="1800" dirty="0">
                <a:solidFill>
                  <a:srgbClr val="FFFFFF"/>
                </a:solidFill>
                <a:latin typeface="+mj-lt"/>
              </a:rPr>
              <a:t>There are few places where loan payment is significantly higher than facing difficulties. They are 'Refusal to the name goal’, 'Money for a third person', 'Buying a garage'. Hence, we can focus on the purposes for which the client has minimal payment difficulties.</a:t>
            </a:r>
          </a:p>
          <a:p>
            <a:endParaRPr lang="en-US" dirty="0"/>
          </a:p>
        </p:txBody>
      </p:sp>
      <p:pic>
        <p:nvPicPr>
          <p:cNvPr id="7" name="Picture 6">
            <a:extLst>
              <a:ext uri="{FF2B5EF4-FFF2-40B4-BE49-F238E27FC236}">
                <a16:creationId xmlns:a16="http://schemas.microsoft.com/office/drawing/2014/main" xmlns="" id="{753C617D-6622-4663-ADB7-F97EF347E675}"/>
              </a:ext>
            </a:extLst>
          </p:cNvPr>
          <p:cNvPicPr>
            <a:picLocks noChangeAspect="1"/>
          </p:cNvPicPr>
          <p:nvPr/>
        </p:nvPicPr>
        <p:blipFill>
          <a:blip r:embed="rId2"/>
          <a:stretch>
            <a:fillRect/>
          </a:stretch>
        </p:blipFill>
        <p:spPr>
          <a:xfrm>
            <a:off x="4791075" y="1076325"/>
            <a:ext cx="7400925" cy="3876676"/>
          </a:xfrm>
          <a:prstGeom prst="rect">
            <a:avLst/>
          </a:prstGeom>
          <a:ln w="15875">
            <a:solidFill>
              <a:schemeClr val="accent1"/>
            </a:solidFill>
          </a:ln>
        </p:spPr>
      </p:pic>
      <p:sp>
        <p:nvSpPr>
          <p:cNvPr id="5" name="TextBox 4">
            <a:extLst>
              <a:ext uri="{FF2B5EF4-FFF2-40B4-BE49-F238E27FC236}">
                <a16:creationId xmlns:a16="http://schemas.microsoft.com/office/drawing/2014/main" xmlns="" id="{E9AD54BC-F1FA-41A2-9B04-E52E1CBF132A}"/>
              </a:ext>
            </a:extLst>
          </p:cNvPr>
          <p:cNvSpPr txBox="1"/>
          <p:nvPr/>
        </p:nvSpPr>
        <p:spPr>
          <a:xfrm>
            <a:off x="6096000" y="381112"/>
            <a:ext cx="4509568" cy="369332"/>
          </a:xfrm>
          <a:prstGeom prst="rect">
            <a:avLst/>
          </a:prstGeom>
          <a:noFill/>
        </p:spPr>
        <p:txBody>
          <a:bodyPr wrap="none" rtlCol="0">
            <a:spAutoFit/>
          </a:bodyPr>
          <a:lstStyle/>
          <a:p>
            <a:r>
              <a:rPr lang="en-US" b="1" dirty="0">
                <a:solidFill>
                  <a:schemeClr val="accent1"/>
                </a:solidFill>
                <a:latin typeface="+mj-lt"/>
              </a:rPr>
              <a:t>Distribution of purposes with target</a:t>
            </a:r>
          </a:p>
        </p:txBody>
      </p:sp>
    </p:spTree>
    <p:extLst>
      <p:ext uri="{BB962C8B-B14F-4D97-AF65-F5344CB8AC3E}">
        <p14:creationId xmlns:p14="http://schemas.microsoft.com/office/powerpoint/2010/main" val="29233518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F268A7-66DC-4874-83DC-F386D96EA473}"/>
              </a:ext>
            </a:extLst>
          </p:cNvPr>
          <p:cNvSpPr>
            <a:spLocks noGrp="1"/>
          </p:cNvSpPr>
          <p:nvPr>
            <p:ph type="title"/>
          </p:nvPr>
        </p:nvSpPr>
        <p:spPr>
          <a:xfrm>
            <a:off x="106753" y="524953"/>
            <a:ext cx="4444419" cy="575692"/>
          </a:xfrm>
        </p:spPr>
        <p:txBody>
          <a:bodyPr>
            <a:noAutofit/>
          </a:bodyPr>
          <a:lstStyle/>
          <a:p>
            <a:r>
              <a:rPr lang="en-US" sz="2400" b="1" u="sng" dirty="0">
                <a:solidFill>
                  <a:srgbClr val="FFFFFF"/>
                </a:solidFill>
              </a:rPr>
              <a:t>Bi-variate Analysis – Previous Credit Amount vs Loan purpose</a:t>
            </a:r>
            <a:endParaRPr lang="en-US" sz="2400" b="1" u="sng" dirty="0"/>
          </a:p>
        </p:txBody>
      </p:sp>
      <p:sp>
        <p:nvSpPr>
          <p:cNvPr id="3" name="Content Placeholder 2">
            <a:extLst>
              <a:ext uri="{FF2B5EF4-FFF2-40B4-BE49-F238E27FC236}">
                <a16:creationId xmlns:a16="http://schemas.microsoft.com/office/drawing/2014/main" xmlns="" id="{C67F47B5-FD77-43BD-923F-437D0AD45A50}"/>
              </a:ext>
            </a:extLst>
          </p:cNvPr>
          <p:cNvSpPr>
            <a:spLocks noGrp="1"/>
          </p:cNvSpPr>
          <p:nvPr>
            <p:ph idx="1"/>
          </p:nvPr>
        </p:nvSpPr>
        <p:spPr/>
        <p:txBody>
          <a:bodyPr/>
          <a:lstStyle/>
          <a:p>
            <a:endParaRPr lang="en-US" dirty="0"/>
          </a:p>
        </p:txBody>
      </p:sp>
      <p:sp>
        <p:nvSpPr>
          <p:cNvPr id="4" name="Text Placeholder 3">
            <a:extLst>
              <a:ext uri="{FF2B5EF4-FFF2-40B4-BE49-F238E27FC236}">
                <a16:creationId xmlns:a16="http://schemas.microsoft.com/office/drawing/2014/main" xmlns="" id="{42EB62B4-15DD-4D28-94FB-0B16DACC818A}"/>
              </a:ext>
            </a:extLst>
          </p:cNvPr>
          <p:cNvSpPr>
            <a:spLocks noGrp="1"/>
          </p:cNvSpPr>
          <p:nvPr>
            <p:ph type="body" sz="half" idx="2"/>
          </p:nvPr>
        </p:nvSpPr>
        <p:spPr>
          <a:xfrm>
            <a:off x="196417" y="1285874"/>
            <a:ext cx="4265090" cy="4943475"/>
          </a:xfrm>
        </p:spPr>
        <p:txBody>
          <a:bodyPr>
            <a:normAutofit/>
          </a:bodyPr>
          <a:lstStyle/>
          <a:p>
            <a:pPr marL="285750" indent="-285750">
              <a:lnSpc>
                <a:spcPct val="100000"/>
              </a:lnSpc>
              <a:buSzPct val="150000"/>
              <a:buFont typeface="Arial" panose="020B0604020202020204" pitchFamily="34" charset="0"/>
              <a:buChar char="•"/>
            </a:pPr>
            <a:r>
              <a:rPr lang="en-US" dirty="0">
                <a:solidFill>
                  <a:srgbClr val="FFFFFF"/>
                </a:solidFill>
                <a:latin typeface="+mj-lt"/>
              </a:rPr>
              <a:t>The credit amount of Loan purposes like 'Buying a home’, 'Buying a land’, 'Buying a new car' and ‘ Building a house' is higher.</a:t>
            </a:r>
          </a:p>
          <a:p>
            <a:pPr marL="285750" indent="-285750">
              <a:lnSpc>
                <a:spcPct val="100000"/>
              </a:lnSpc>
              <a:buSzPct val="150000"/>
              <a:buFont typeface="Arial" panose="020B0604020202020204" pitchFamily="34" charset="0"/>
              <a:buChar char="•"/>
            </a:pPr>
            <a:r>
              <a:rPr lang="en-US" dirty="0">
                <a:solidFill>
                  <a:srgbClr val="FFFFFF"/>
                </a:solidFill>
                <a:latin typeface="+mj-lt"/>
              </a:rPr>
              <a:t>Income type of state servants have a significant amount of credit applied</a:t>
            </a:r>
          </a:p>
          <a:p>
            <a:pPr marL="285750" indent="-285750">
              <a:lnSpc>
                <a:spcPct val="100000"/>
              </a:lnSpc>
              <a:buSzPct val="150000"/>
              <a:buFont typeface="Arial" panose="020B0604020202020204" pitchFamily="34" charset="0"/>
              <a:buChar char="•"/>
            </a:pPr>
            <a:r>
              <a:rPr lang="en-US" dirty="0">
                <a:solidFill>
                  <a:srgbClr val="FFFFFF"/>
                </a:solidFill>
                <a:latin typeface="+mj-lt"/>
              </a:rPr>
              <a:t>‘Purchase of electronic equipment', 'Hobby', 'Refusal to the name the goal', 'Everyday expenses' is having less credits applied for.</a:t>
            </a:r>
            <a:endParaRPr lang="en-US" dirty="0"/>
          </a:p>
        </p:txBody>
      </p:sp>
      <p:sp>
        <p:nvSpPr>
          <p:cNvPr id="5" name="TextBox 4">
            <a:extLst>
              <a:ext uri="{FF2B5EF4-FFF2-40B4-BE49-F238E27FC236}">
                <a16:creationId xmlns:a16="http://schemas.microsoft.com/office/drawing/2014/main" xmlns="" id="{E9AD54BC-F1FA-41A2-9B04-E52E1CBF132A}"/>
              </a:ext>
            </a:extLst>
          </p:cNvPr>
          <p:cNvSpPr txBox="1"/>
          <p:nvPr/>
        </p:nvSpPr>
        <p:spPr>
          <a:xfrm>
            <a:off x="6096000" y="74134"/>
            <a:ext cx="4602542" cy="369332"/>
          </a:xfrm>
          <a:prstGeom prst="rect">
            <a:avLst/>
          </a:prstGeom>
          <a:noFill/>
        </p:spPr>
        <p:txBody>
          <a:bodyPr wrap="none" rtlCol="0">
            <a:spAutoFit/>
          </a:bodyPr>
          <a:lstStyle/>
          <a:p>
            <a:r>
              <a:rPr lang="en-US" b="1" dirty="0" err="1">
                <a:solidFill>
                  <a:schemeClr val="accent1"/>
                </a:solidFill>
                <a:latin typeface="+mj-lt"/>
              </a:rPr>
              <a:t>Prev</a:t>
            </a:r>
            <a:r>
              <a:rPr lang="en-US" b="1" dirty="0">
                <a:solidFill>
                  <a:schemeClr val="accent1"/>
                </a:solidFill>
                <a:latin typeface="+mj-lt"/>
              </a:rPr>
              <a:t> Credit Amount vs Loan purpose</a:t>
            </a:r>
          </a:p>
        </p:txBody>
      </p:sp>
      <p:pic>
        <p:nvPicPr>
          <p:cNvPr id="6" name="Picture 5">
            <a:extLst>
              <a:ext uri="{FF2B5EF4-FFF2-40B4-BE49-F238E27FC236}">
                <a16:creationId xmlns:a16="http://schemas.microsoft.com/office/drawing/2014/main" xmlns="" id="{241E96BC-68E4-47A1-9505-00114B7ABF4F}"/>
              </a:ext>
            </a:extLst>
          </p:cNvPr>
          <p:cNvPicPr>
            <a:picLocks noChangeAspect="1"/>
          </p:cNvPicPr>
          <p:nvPr/>
        </p:nvPicPr>
        <p:blipFill>
          <a:blip r:embed="rId2"/>
          <a:stretch>
            <a:fillRect/>
          </a:stretch>
        </p:blipFill>
        <p:spPr>
          <a:xfrm>
            <a:off x="4654312" y="812799"/>
            <a:ext cx="7537688" cy="5664090"/>
          </a:xfrm>
          <a:prstGeom prst="rect">
            <a:avLst/>
          </a:prstGeom>
          <a:ln w="15875">
            <a:solidFill>
              <a:schemeClr val="accent1"/>
            </a:solidFill>
          </a:ln>
        </p:spPr>
      </p:pic>
    </p:spTree>
    <p:extLst>
      <p:ext uri="{BB962C8B-B14F-4D97-AF65-F5344CB8AC3E}">
        <p14:creationId xmlns:p14="http://schemas.microsoft.com/office/powerpoint/2010/main" val="40323849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8">
            <a:extLst>
              <a:ext uri="{FF2B5EF4-FFF2-40B4-BE49-F238E27FC236}">
                <a16:creationId xmlns:a16="http://schemas.microsoft.com/office/drawing/2014/main" xmlns="" id="{416A0E3C-60E6-4F39-BC55-5F7C224E1F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9" name="Straight Connector 10">
            <a:extLst>
              <a:ext uri="{FF2B5EF4-FFF2-40B4-BE49-F238E27FC236}">
                <a16:creationId xmlns:a16="http://schemas.microsoft.com/office/drawing/2014/main" xmlns="" id="{C5025DAC-8B93-4160-B017-3A274A5828C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0" name="Rectangle 12">
            <a:extLst>
              <a:ext uri="{FF2B5EF4-FFF2-40B4-BE49-F238E27FC236}">
                <a16:creationId xmlns:a16="http://schemas.microsoft.com/office/drawing/2014/main" xmlns="" id="{3741B58E-3B65-4A01-A276-975AB2CF8A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14">
            <a:extLst>
              <a:ext uri="{FF2B5EF4-FFF2-40B4-BE49-F238E27FC236}">
                <a16:creationId xmlns:a16="http://schemas.microsoft.com/office/drawing/2014/main" xmlns="" id="{7AAC67C3-831B-4AB1-A259-DFB839CAFA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 y="-1"/>
            <a:ext cx="4648593"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xmlns="" id="{FCAEED9E-BB91-43A0-911B-1ACD8803E3C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extBox 6">
            <a:extLst>
              <a:ext uri="{FF2B5EF4-FFF2-40B4-BE49-F238E27FC236}">
                <a16:creationId xmlns:a16="http://schemas.microsoft.com/office/drawing/2014/main" xmlns="" id="{E0931648-C97B-4FF8-9075-D9C039773022}"/>
              </a:ext>
            </a:extLst>
          </p:cNvPr>
          <p:cNvSpPr txBox="1"/>
          <p:nvPr/>
        </p:nvSpPr>
        <p:spPr>
          <a:xfrm>
            <a:off x="11370" y="1252571"/>
            <a:ext cx="4570452" cy="3785652"/>
          </a:xfrm>
          <a:prstGeom prst="rect">
            <a:avLst/>
          </a:prstGeom>
          <a:noFill/>
        </p:spPr>
        <p:txBody>
          <a:bodyPr wrap="square" rtlCol="0">
            <a:spAutoFit/>
          </a:bodyPr>
          <a:lstStyle/>
          <a:p>
            <a:pPr marL="285750" indent="-285750">
              <a:buSzPct val="150000"/>
              <a:buFont typeface="Arial" panose="020B0604020202020204" pitchFamily="34" charset="0"/>
              <a:buChar char="•"/>
            </a:pPr>
            <a:r>
              <a:rPr lang="en-US" sz="1600" dirty="0">
                <a:solidFill>
                  <a:schemeClr val="bg1"/>
                </a:solidFill>
                <a:latin typeface="+mj-lt"/>
              </a:rPr>
              <a:t>Housing </a:t>
            </a:r>
            <a:r>
              <a:rPr lang="en-US" sz="1600" dirty="0" err="1">
                <a:solidFill>
                  <a:schemeClr val="bg1"/>
                </a:solidFill>
                <a:latin typeface="+mj-lt"/>
              </a:rPr>
              <a:t>Tppe</a:t>
            </a:r>
            <a:r>
              <a:rPr lang="en-US" sz="1600" dirty="0">
                <a:solidFill>
                  <a:schemeClr val="bg1"/>
                </a:solidFill>
                <a:latin typeface="+mj-lt"/>
              </a:rPr>
              <a:t> as "office appartment" have higher credit for target 0.</a:t>
            </a:r>
          </a:p>
          <a:p>
            <a:pPr marL="285750" indent="-285750">
              <a:buSzPct val="150000"/>
              <a:buFont typeface="Arial" panose="020B0604020202020204" pitchFamily="34" charset="0"/>
              <a:buChar char="•"/>
            </a:pPr>
            <a:endParaRPr lang="en-US" sz="1600" dirty="0">
              <a:solidFill>
                <a:schemeClr val="bg1"/>
              </a:solidFill>
              <a:latin typeface="+mj-lt"/>
            </a:endParaRPr>
          </a:p>
          <a:p>
            <a:pPr marL="285750" indent="-285750">
              <a:buSzPct val="150000"/>
              <a:buFont typeface="Arial" panose="020B0604020202020204" pitchFamily="34" charset="0"/>
              <a:buChar char="•"/>
            </a:pPr>
            <a:r>
              <a:rPr lang="en-US" sz="1600" dirty="0">
                <a:solidFill>
                  <a:schemeClr val="bg1"/>
                </a:solidFill>
                <a:latin typeface="+mj-lt"/>
              </a:rPr>
              <a:t>Co-op apartment has higher credit for target 1.</a:t>
            </a:r>
          </a:p>
          <a:p>
            <a:pPr marL="285750" indent="-285750">
              <a:buSzPct val="150000"/>
              <a:buFont typeface="Arial" panose="020B0604020202020204" pitchFamily="34" charset="0"/>
              <a:buChar char="•"/>
            </a:pPr>
            <a:endParaRPr lang="en-US" sz="1600" dirty="0">
              <a:solidFill>
                <a:schemeClr val="bg1"/>
              </a:solidFill>
              <a:latin typeface="+mj-lt"/>
            </a:endParaRPr>
          </a:p>
          <a:p>
            <a:pPr marL="285750" indent="-285750">
              <a:buSzPct val="150000"/>
              <a:buFont typeface="Arial" panose="020B0604020202020204" pitchFamily="34" charset="0"/>
              <a:buChar char="•"/>
            </a:pPr>
            <a:r>
              <a:rPr lang="en-US" sz="1600" dirty="0">
                <a:solidFill>
                  <a:schemeClr val="bg1"/>
                </a:solidFill>
                <a:latin typeface="+mj-lt"/>
              </a:rPr>
              <a:t>So, we can conclude that the bank should avoid giving loans to the housing type of co-op apartment as they have payment difficulties.</a:t>
            </a:r>
          </a:p>
          <a:p>
            <a:pPr marL="285750" indent="-285750">
              <a:buSzPct val="150000"/>
              <a:buFont typeface="Arial" panose="020B0604020202020204" pitchFamily="34" charset="0"/>
              <a:buChar char="•"/>
            </a:pPr>
            <a:endParaRPr lang="en-US" sz="1600" dirty="0">
              <a:solidFill>
                <a:schemeClr val="bg1"/>
              </a:solidFill>
              <a:latin typeface="+mj-lt"/>
            </a:endParaRPr>
          </a:p>
          <a:p>
            <a:pPr marL="285750" indent="-285750">
              <a:buSzPct val="150000"/>
              <a:buFont typeface="Arial" panose="020B0604020202020204" pitchFamily="34" charset="0"/>
              <a:buChar char="•"/>
            </a:pPr>
            <a:r>
              <a:rPr lang="en-US" sz="1600" dirty="0">
                <a:solidFill>
                  <a:schemeClr val="bg1"/>
                </a:solidFill>
                <a:latin typeface="+mj-lt"/>
              </a:rPr>
              <a:t>Bank can focus mostly on housing type with parents or House\appartment or municipal appartment for successful payments.</a:t>
            </a:r>
          </a:p>
        </p:txBody>
      </p:sp>
      <p:sp>
        <p:nvSpPr>
          <p:cNvPr id="11" name="TextBox 10">
            <a:extLst>
              <a:ext uri="{FF2B5EF4-FFF2-40B4-BE49-F238E27FC236}">
                <a16:creationId xmlns:a16="http://schemas.microsoft.com/office/drawing/2014/main" xmlns="" id="{7D0E9CC5-680D-4840-8C5D-5E5144B9C23E}"/>
              </a:ext>
            </a:extLst>
          </p:cNvPr>
          <p:cNvSpPr txBox="1"/>
          <p:nvPr/>
        </p:nvSpPr>
        <p:spPr>
          <a:xfrm>
            <a:off x="72472" y="175353"/>
            <a:ext cx="4576138" cy="1077218"/>
          </a:xfrm>
          <a:prstGeom prst="rect">
            <a:avLst/>
          </a:prstGeom>
          <a:noFill/>
        </p:spPr>
        <p:txBody>
          <a:bodyPr wrap="square" rtlCol="0">
            <a:spAutoFit/>
          </a:bodyPr>
          <a:lstStyle/>
          <a:p>
            <a:r>
              <a:rPr lang="en-US" sz="2400" b="1" u="sng" dirty="0">
                <a:solidFill>
                  <a:schemeClr val="bg1"/>
                </a:solidFill>
                <a:latin typeface="+mj-lt"/>
              </a:rPr>
              <a:t>Bi-variate Analysis </a:t>
            </a:r>
          </a:p>
          <a:p>
            <a:endParaRPr lang="en-US" sz="2400" b="1" u="sng" dirty="0">
              <a:solidFill>
                <a:schemeClr val="bg1"/>
              </a:solidFill>
              <a:latin typeface="+mj-lt"/>
            </a:endParaRPr>
          </a:p>
          <a:p>
            <a:r>
              <a:rPr lang="en-US" sz="1600" b="1" dirty="0">
                <a:solidFill>
                  <a:schemeClr val="bg1"/>
                </a:solidFill>
                <a:latin typeface="+mj-lt"/>
              </a:rPr>
              <a:t>Previous Credit Amount vs Housing Type</a:t>
            </a:r>
          </a:p>
        </p:txBody>
      </p:sp>
      <p:pic>
        <p:nvPicPr>
          <p:cNvPr id="3" name="Picture 2">
            <a:extLst>
              <a:ext uri="{FF2B5EF4-FFF2-40B4-BE49-F238E27FC236}">
                <a16:creationId xmlns:a16="http://schemas.microsoft.com/office/drawing/2014/main" xmlns="" id="{F42FAB48-764E-4D29-86B5-2C33DCEC73C6}"/>
              </a:ext>
            </a:extLst>
          </p:cNvPr>
          <p:cNvPicPr>
            <a:picLocks noChangeAspect="1"/>
          </p:cNvPicPr>
          <p:nvPr/>
        </p:nvPicPr>
        <p:blipFill>
          <a:blip r:embed="rId2"/>
          <a:stretch>
            <a:fillRect/>
          </a:stretch>
        </p:blipFill>
        <p:spPr>
          <a:xfrm>
            <a:off x="4648609" y="1447800"/>
            <a:ext cx="7470919" cy="3962399"/>
          </a:xfrm>
          <a:prstGeom prst="rect">
            <a:avLst/>
          </a:prstGeom>
        </p:spPr>
      </p:pic>
    </p:spTree>
    <p:extLst>
      <p:ext uri="{BB962C8B-B14F-4D97-AF65-F5344CB8AC3E}">
        <p14:creationId xmlns:p14="http://schemas.microsoft.com/office/powerpoint/2010/main" val="33666092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8">
            <a:extLst>
              <a:ext uri="{FF2B5EF4-FFF2-40B4-BE49-F238E27FC236}">
                <a16:creationId xmlns:a16="http://schemas.microsoft.com/office/drawing/2014/main" xmlns="" id="{416A0E3C-60E6-4F39-BC55-5F7C224E1F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9" name="Straight Connector 10">
            <a:extLst>
              <a:ext uri="{FF2B5EF4-FFF2-40B4-BE49-F238E27FC236}">
                <a16:creationId xmlns:a16="http://schemas.microsoft.com/office/drawing/2014/main" xmlns="" id="{C5025DAC-8B93-4160-B017-3A274A5828C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0" name="Rectangle 12">
            <a:extLst>
              <a:ext uri="{FF2B5EF4-FFF2-40B4-BE49-F238E27FC236}">
                <a16:creationId xmlns:a16="http://schemas.microsoft.com/office/drawing/2014/main" xmlns="" id="{3741B58E-3B65-4A01-A276-975AB2CF8A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14">
            <a:extLst>
              <a:ext uri="{FF2B5EF4-FFF2-40B4-BE49-F238E27FC236}">
                <a16:creationId xmlns:a16="http://schemas.microsoft.com/office/drawing/2014/main" xmlns="" id="{7AAC67C3-831B-4AB1-A259-DFB839CAFA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 y="-1"/>
            <a:ext cx="4648593"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xmlns="" id="{FCAEED9E-BB91-43A0-911B-1ACD8803E3C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extBox 6">
            <a:extLst>
              <a:ext uri="{FF2B5EF4-FFF2-40B4-BE49-F238E27FC236}">
                <a16:creationId xmlns:a16="http://schemas.microsoft.com/office/drawing/2014/main" xmlns="" id="{E0931648-C97B-4FF8-9075-D9C039773022}"/>
              </a:ext>
            </a:extLst>
          </p:cNvPr>
          <p:cNvSpPr txBox="1"/>
          <p:nvPr/>
        </p:nvSpPr>
        <p:spPr>
          <a:xfrm>
            <a:off x="3175" y="1627710"/>
            <a:ext cx="4165910"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latin typeface="+mj-lt"/>
              </a:rPr>
              <a:t>Clients having office appartment have higher approved rate but must of their payments are </a:t>
            </a:r>
            <a:r>
              <a:rPr lang="en-US" sz="1600" dirty="0" err="1">
                <a:solidFill>
                  <a:schemeClr val="bg1"/>
                </a:solidFill>
                <a:latin typeface="+mj-lt"/>
              </a:rPr>
              <a:t>unsucessful</a:t>
            </a:r>
            <a:r>
              <a:rPr lang="en-US" sz="1600" dirty="0">
                <a:solidFill>
                  <a:schemeClr val="bg1"/>
                </a:solidFill>
                <a:latin typeface="+mj-lt"/>
              </a:rPr>
              <a:t>, so bank should not approve such loan categories.</a:t>
            </a:r>
          </a:p>
        </p:txBody>
      </p:sp>
      <p:sp>
        <p:nvSpPr>
          <p:cNvPr id="11" name="TextBox 10">
            <a:extLst>
              <a:ext uri="{FF2B5EF4-FFF2-40B4-BE49-F238E27FC236}">
                <a16:creationId xmlns:a16="http://schemas.microsoft.com/office/drawing/2014/main" xmlns="" id="{7D0E9CC5-680D-4840-8C5D-5E5144B9C23E}"/>
              </a:ext>
            </a:extLst>
          </p:cNvPr>
          <p:cNvSpPr txBox="1"/>
          <p:nvPr/>
        </p:nvSpPr>
        <p:spPr>
          <a:xfrm>
            <a:off x="72472" y="175353"/>
            <a:ext cx="4576138" cy="1323439"/>
          </a:xfrm>
          <a:prstGeom prst="rect">
            <a:avLst/>
          </a:prstGeom>
          <a:noFill/>
        </p:spPr>
        <p:txBody>
          <a:bodyPr wrap="square" rtlCol="0">
            <a:spAutoFit/>
          </a:bodyPr>
          <a:lstStyle/>
          <a:p>
            <a:r>
              <a:rPr lang="en-US" sz="2400" b="1" u="sng" dirty="0">
                <a:solidFill>
                  <a:schemeClr val="bg1"/>
                </a:solidFill>
                <a:latin typeface="+mj-lt"/>
              </a:rPr>
              <a:t>Bi-variate Analysis </a:t>
            </a:r>
          </a:p>
          <a:p>
            <a:endParaRPr lang="en-US" sz="2400" dirty="0">
              <a:solidFill>
                <a:schemeClr val="bg1"/>
              </a:solidFill>
              <a:latin typeface="+mj-lt"/>
            </a:endParaRPr>
          </a:p>
          <a:p>
            <a:r>
              <a:rPr lang="en-US" sz="1600" b="1" dirty="0">
                <a:solidFill>
                  <a:schemeClr val="bg1"/>
                </a:solidFill>
                <a:latin typeface="+mj-lt"/>
              </a:rPr>
              <a:t>Previous Credit amount vs Housing type </a:t>
            </a:r>
            <a:r>
              <a:rPr lang="en-US" sz="1600" b="1" dirty="0">
                <a:solidFill>
                  <a:schemeClr val="accent5"/>
                </a:solidFill>
                <a:latin typeface="+mj-lt"/>
              </a:rPr>
              <a:t>Approved</a:t>
            </a:r>
            <a:r>
              <a:rPr lang="en-US" sz="1600" b="1" dirty="0">
                <a:solidFill>
                  <a:schemeClr val="bg1"/>
                </a:solidFill>
                <a:latin typeface="+mj-lt"/>
              </a:rPr>
              <a:t> loan category</a:t>
            </a:r>
          </a:p>
        </p:txBody>
      </p:sp>
      <p:pic>
        <p:nvPicPr>
          <p:cNvPr id="2" name="Picture 1">
            <a:extLst>
              <a:ext uri="{FF2B5EF4-FFF2-40B4-BE49-F238E27FC236}">
                <a16:creationId xmlns:a16="http://schemas.microsoft.com/office/drawing/2014/main" xmlns="" id="{24D91F41-4B43-4BD5-831C-14D46DDCB8FA}"/>
              </a:ext>
            </a:extLst>
          </p:cNvPr>
          <p:cNvPicPr>
            <a:picLocks noChangeAspect="1"/>
          </p:cNvPicPr>
          <p:nvPr/>
        </p:nvPicPr>
        <p:blipFill>
          <a:blip r:embed="rId2"/>
          <a:stretch>
            <a:fillRect/>
          </a:stretch>
        </p:blipFill>
        <p:spPr>
          <a:xfrm>
            <a:off x="4648609" y="1375682"/>
            <a:ext cx="7404148" cy="3914777"/>
          </a:xfrm>
          <a:prstGeom prst="rect">
            <a:avLst/>
          </a:prstGeom>
        </p:spPr>
      </p:pic>
    </p:spTree>
    <p:extLst>
      <p:ext uri="{BB962C8B-B14F-4D97-AF65-F5344CB8AC3E}">
        <p14:creationId xmlns:p14="http://schemas.microsoft.com/office/powerpoint/2010/main" val="28437341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8">
            <a:extLst>
              <a:ext uri="{FF2B5EF4-FFF2-40B4-BE49-F238E27FC236}">
                <a16:creationId xmlns:a16="http://schemas.microsoft.com/office/drawing/2014/main" xmlns="" id="{416A0E3C-60E6-4F39-BC55-5F7C224E1F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9" name="Straight Connector 10">
            <a:extLst>
              <a:ext uri="{FF2B5EF4-FFF2-40B4-BE49-F238E27FC236}">
                <a16:creationId xmlns:a16="http://schemas.microsoft.com/office/drawing/2014/main" xmlns="" id="{C5025DAC-8B93-4160-B017-3A274A5828C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0" name="Rectangle 12">
            <a:extLst>
              <a:ext uri="{FF2B5EF4-FFF2-40B4-BE49-F238E27FC236}">
                <a16:creationId xmlns:a16="http://schemas.microsoft.com/office/drawing/2014/main" xmlns="" id="{3741B58E-3B65-4A01-A276-975AB2CF8A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14">
            <a:extLst>
              <a:ext uri="{FF2B5EF4-FFF2-40B4-BE49-F238E27FC236}">
                <a16:creationId xmlns:a16="http://schemas.microsoft.com/office/drawing/2014/main" xmlns="" id="{7AAC67C3-831B-4AB1-A259-DFB839CAFA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 y="-1"/>
            <a:ext cx="4648593"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xmlns="" id="{FCAEED9E-BB91-43A0-911B-1ACD8803E3C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extBox 6">
            <a:extLst>
              <a:ext uri="{FF2B5EF4-FFF2-40B4-BE49-F238E27FC236}">
                <a16:creationId xmlns:a16="http://schemas.microsoft.com/office/drawing/2014/main" xmlns="" id="{E0931648-C97B-4FF8-9075-D9C039773022}"/>
              </a:ext>
            </a:extLst>
          </p:cNvPr>
          <p:cNvSpPr txBox="1"/>
          <p:nvPr/>
        </p:nvSpPr>
        <p:spPr>
          <a:xfrm>
            <a:off x="139243" y="1682714"/>
            <a:ext cx="4333875" cy="1077218"/>
          </a:xfrm>
          <a:prstGeom prst="rect">
            <a:avLst/>
          </a:prstGeom>
          <a:noFill/>
        </p:spPr>
        <p:txBody>
          <a:bodyPr wrap="square" rtlCol="0">
            <a:spAutoFit/>
          </a:bodyPr>
          <a:lstStyle/>
          <a:p>
            <a:pPr marL="285750" indent="-285750">
              <a:buSzPct val="150000"/>
              <a:buFont typeface="Arial" panose="020B0604020202020204" pitchFamily="34" charset="0"/>
              <a:buChar char="•"/>
            </a:pPr>
            <a:r>
              <a:rPr lang="en-US" sz="1600" dirty="0">
                <a:solidFill>
                  <a:schemeClr val="bg1"/>
                </a:solidFill>
                <a:latin typeface="+mj-lt"/>
              </a:rPr>
              <a:t>Bank should refuse the loan application of clients having housing type "co-op apartment" as they have more defaults.</a:t>
            </a:r>
          </a:p>
        </p:txBody>
      </p:sp>
      <p:sp>
        <p:nvSpPr>
          <p:cNvPr id="11" name="TextBox 10">
            <a:extLst>
              <a:ext uri="{FF2B5EF4-FFF2-40B4-BE49-F238E27FC236}">
                <a16:creationId xmlns:a16="http://schemas.microsoft.com/office/drawing/2014/main" xmlns="" id="{7D0E9CC5-680D-4840-8C5D-5E5144B9C23E}"/>
              </a:ext>
            </a:extLst>
          </p:cNvPr>
          <p:cNvSpPr txBox="1"/>
          <p:nvPr/>
        </p:nvSpPr>
        <p:spPr>
          <a:xfrm>
            <a:off x="139243" y="196159"/>
            <a:ext cx="4503665" cy="1446550"/>
          </a:xfrm>
          <a:prstGeom prst="rect">
            <a:avLst/>
          </a:prstGeom>
          <a:noFill/>
        </p:spPr>
        <p:txBody>
          <a:bodyPr wrap="square" rtlCol="0">
            <a:spAutoFit/>
          </a:bodyPr>
          <a:lstStyle/>
          <a:p>
            <a:r>
              <a:rPr lang="en-US" sz="2400" b="1" u="sng" dirty="0">
                <a:solidFill>
                  <a:schemeClr val="bg1"/>
                </a:solidFill>
                <a:latin typeface="+mj-lt"/>
              </a:rPr>
              <a:t>Bi-variate Analysis</a:t>
            </a:r>
          </a:p>
          <a:p>
            <a:endParaRPr lang="en-US" sz="1600" b="1" dirty="0">
              <a:solidFill>
                <a:schemeClr val="bg1"/>
              </a:solidFill>
              <a:latin typeface="+mj-lt"/>
            </a:endParaRPr>
          </a:p>
          <a:p>
            <a:endParaRPr lang="en-US" sz="1600" b="1" dirty="0">
              <a:solidFill>
                <a:schemeClr val="bg1"/>
              </a:solidFill>
              <a:latin typeface="+mj-lt"/>
            </a:endParaRPr>
          </a:p>
          <a:p>
            <a:r>
              <a:rPr lang="en-US" sz="1600" b="1" dirty="0">
                <a:solidFill>
                  <a:schemeClr val="bg1"/>
                </a:solidFill>
                <a:latin typeface="+mj-lt"/>
              </a:rPr>
              <a:t>Previous Credit amount vs Housing type for </a:t>
            </a:r>
            <a:r>
              <a:rPr lang="en-US" sz="1600" b="1" dirty="0">
                <a:solidFill>
                  <a:schemeClr val="accent5"/>
                </a:solidFill>
                <a:latin typeface="+mj-lt"/>
              </a:rPr>
              <a:t>Rejected</a:t>
            </a:r>
            <a:r>
              <a:rPr lang="en-US" sz="1600" b="1" dirty="0">
                <a:solidFill>
                  <a:schemeClr val="bg1"/>
                </a:solidFill>
                <a:latin typeface="+mj-lt"/>
              </a:rPr>
              <a:t> loan category</a:t>
            </a:r>
          </a:p>
        </p:txBody>
      </p:sp>
      <p:pic>
        <p:nvPicPr>
          <p:cNvPr id="2" name="Picture 1">
            <a:extLst>
              <a:ext uri="{FF2B5EF4-FFF2-40B4-BE49-F238E27FC236}">
                <a16:creationId xmlns:a16="http://schemas.microsoft.com/office/drawing/2014/main" xmlns="" id="{24D91F41-4B43-4BD5-831C-14D46DDCB8FA}"/>
              </a:ext>
            </a:extLst>
          </p:cNvPr>
          <p:cNvPicPr>
            <a:picLocks noChangeAspect="1"/>
          </p:cNvPicPr>
          <p:nvPr/>
        </p:nvPicPr>
        <p:blipFill>
          <a:blip r:embed="rId2"/>
          <a:stretch>
            <a:fillRect/>
          </a:stretch>
        </p:blipFill>
        <p:spPr>
          <a:xfrm>
            <a:off x="4747587" y="196160"/>
            <a:ext cx="7305170" cy="2766055"/>
          </a:xfrm>
          <a:prstGeom prst="rect">
            <a:avLst/>
          </a:prstGeom>
          <a:ln w="15875">
            <a:solidFill>
              <a:schemeClr val="accent1"/>
            </a:solidFill>
          </a:ln>
        </p:spPr>
      </p:pic>
      <p:pic>
        <p:nvPicPr>
          <p:cNvPr id="10" name="Picture 9">
            <a:extLst>
              <a:ext uri="{FF2B5EF4-FFF2-40B4-BE49-F238E27FC236}">
                <a16:creationId xmlns:a16="http://schemas.microsoft.com/office/drawing/2014/main" xmlns="" id="{45C7A30F-BD69-4D58-8D55-5F848C340497}"/>
              </a:ext>
            </a:extLst>
          </p:cNvPr>
          <p:cNvPicPr>
            <a:picLocks noChangeAspect="1"/>
          </p:cNvPicPr>
          <p:nvPr/>
        </p:nvPicPr>
        <p:blipFill>
          <a:blip r:embed="rId3"/>
          <a:stretch>
            <a:fillRect/>
          </a:stretch>
        </p:blipFill>
        <p:spPr>
          <a:xfrm>
            <a:off x="4764877" y="3158375"/>
            <a:ext cx="7305170" cy="3103355"/>
          </a:xfrm>
          <a:prstGeom prst="rect">
            <a:avLst/>
          </a:prstGeom>
          <a:ln w="15875">
            <a:solidFill>
              <a:schemeClr val="accent1"/>
            </a:solidFill>
          </a:ln>
        </p:spPr>
      </p:pic>
      <p:sp>
        <p:nvSpPr>
          <p:cNvPr id="12" name="TextBox 11">
            <a:extLst>
              <a:ext uri="{FF2B5EF4-FFF2-40B4-BE49-F238E27FC236}">
                <a16:creationId xmlns:a16="http://schemas.microsoft.com/office/drawing/2014/main" xmlns="" id="{40B6A1F5-FEF4-499D-9CFA-9BC75136AEB1}"/>
              </a:ext>
            </a:extLst>
          </p:cNvPr>
          <p:cNvSpPr txBox="1"/>
          <p:nvPr/>
        </p:nvSpPr>
        <p:spPr>
          <a:xfrm>
            <a:off x="121953" y="3022408"/>
            <a:ext cx="4351165" cy="584775"/>
          </a:xfrm>
          <a:prstGeom prst="rect">
            <a:avLst/>
          </a:prstGeom>
          <a:noFill/>
        </p:spPr>
        <p:txBody>
          <a:bodyPr wrap="square">
            <a:spAutoFit/>
          </a:bodyPr>
          <a:lstStyle/>
          <a:p>
            <a:r>
              <a:rPr lang="en-US" sz="1600" b="1" dirty="0">
                <a:solidFill>
                  <a:schemeClr val="bg1"/>
                </a:solidFill>
                <a:latin typeface="+mj-lt"/>
              </a:rPr>
              <a:t>Previous Credit amount vs Housing type for </a:t>
            </a:r>
            <a:r>
              <a:rPr lang="en-US" sz="1600" b="1" dirty="0">
                <a:solidFill>
                  <a:schemeClr val="accent5"/>
                </a:solidFill>
                <a:latin typeface="+mj-lt"/>
              </a:rPr>
              <a:t>cancelled</a:t>
            </a:r>
            <a:r>
              <a:rPr lang="en-US" sz="1600" b="1" dirty="0">
                <a:solidFill>
                  <a:schemeClr val="bg1"/>
                </a:solidFill>
                <a:latin typeface="+mj-lt"/>
              </a:rPr>
              <a:t> loan category</a:t>
            </a:r>
          </a:p>
        </p:txBody>
      </p:sp>
      <p:sp>
        <p:nvSpPr>
          <p:cNvPr id="14" name="TextBox 13">
            <a:extLst>
              <a:ext uri="{FF2B5EF4-FFF2-40B4-BE49-F238E27FC236}">
                <a16:creationId xmlns:a16="http://schemas.microsoft.com/office/drawing/2014/main" xmlns="" id="{3485BEDF-C877-4FF9-A8D6-9AAC93939BB8}"/>
              </a:ext>
            </a:extLst>
          </p:cNvPr>
          <p:cNvSpPr txBox="1"/>
          <p:nvPr/>
        </p:nvSpPr>
        <p:spPr>
          <a:xfrm>
            <a:off x="139243" y="3774606"/>
            <a:ext cx="4090938" cy="1323439"/>
          </a:xfrm>
          <a:prstGeom prst="rect">
            <a:avLst/>
          </a:prstGeom>
          <a:noFill/>
        </p:spPr>
        <p:txBody>
          <a:bodyPr wrap="square">
            <a:spAutoFit/>
          </a:bodyPr>
          <a:lstStyle/>
          <a:p>
            <a:pPr marL="285750" indent="-285750">
              <a:buSzPct val="150000"/>
              <a:buFont typeface="Arial" panose="020B0604020202020204" pitchFamily="34" charset="0"/>
              <a:buChar char="•"/>
            </a:pPr>
            <a:r>
              <a:rPr lang="en-US" sz="1600" dirty="0">
                <a:solidFill>
                  <a:schemeClr val="bg1"/>
                </a:solidFill>
                <a:latin typeface="+mj-lt"/>
              </a:rPr>
              <a:t>Bank should target clients having housing type "with parents" as more no. of applications got cancelled from this section, but they are most successful payment clients</a:t>
            </a:r>
          </a:p>
        </p:txBody>
      </p:sp>
    </p:spTree>
    <p:extLst>
      <p:ext uri="{BB962C8B-B14F-4D97-AF65-F5344CB8AC3E}">
        <p14:creationId xmlns:p14="http://schemas.microsoft.com/office/powerpoint/2010/main" val="17034714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3558DB37-9FEE-48A2-8578-ED04015739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7" name="Rectangle 9">
            <a:extLst>
              <a:ext uri="{FF2B5EF4-FFF2-40B4-BE49-F238E27FC236}">
                <a16:creationId xmlns:a16="http://schemas.microsoft.com/office/drawing/2014/main" xmlns="" id="{5F7FCCA6-00E2-4F74-A105-0D769872F2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DC04B656-24C3-4447-A0E1-9180CB64708E}"/>
              </a:ext>
            </a:extLst>
          </p:cNvPr>
          <p:cNvSpPr>
            <a:spLocks noGrp="1"/>
          </p:cNvSpPr>
          <p:nvPr>
            <p:ph type="title"/>
          </p:nvPr>
        </p:nvSpPr>
        <p:spPr>
          <a:xfrm>
            <a:off x="1066783" y="5217629"/>
            <a:ext cx="10058400" cy="1073547"/>
          </a:xfrm>
        </p:spPr>
        <p:txBody>
          <a:bodyPr anchor="ctr">
            <a:normAutofit/>
          </a:bodyPr>
          <a:lstStyle/>
          <a:p>
            <a:pPr algn="ctr"/>
            <a:r>
              <a:rPr lang="en-US" dirty="0">
                <a:solidFill>
                  <a:srgbClr val="FFFFFF"/>
                </a:solidFill>
              </a:rPr>
              <a:t>Conclusion</a:t>
            </a:r>
          </a:p>
        </p:txBody>
      </p:sp>
      <p:sp>
        <p:nvSpPr>
          <p:cNvPr id="3" name="Content Placeholder 2">
            <a:extLst>
              <a:ext uri="{FF2B5EF4-FFF2-40B4-BE49-F238E27FC236}">
                <a16:creationId xmlns:a16="http://schemas.microsoft.com/office/drawing/2014/main" xmlns="" id="{F8483D9A-996C-4AD8-A23E-019E0445979A}"/>
              </a:ext>
            </a:extLst>
          </p:cNvPr>
          <p:cNvSpPr>
            <a:spLocks noGrp="1"/>
          </p:cNvSpPr>
          <p:nvPr>
            <p:ph idx="1"/>
          </p:nvPr>
        </p:nvSpPr>
        <p:spPr>
          <a:xfrm>
            <a:off x="171450" y="171450"/>
            <a:ext cx="11830033" cy="4781550"/>
          </a:xfrm>
          <a:ln w="15875">
            <a:noFill/>
          </a:ln>
        </p:spPr>
        <p:txBody>
          <a:bodyPr>
            <a:noAutofit/>
          </a:bodyPr>
          <a:lstStyle/>
          <a:p>
            <a:pPr>
              <a:lnSpc>
                <a:spcPct val="100000"/>
              </a:lnSpc>
              <a:spcBef>
                <a:spcPts val="600"/>
              </a:spcBef>
              <a:spcAft>
                <a:spcPts val="1200"/>
              </a:spcAft>
              <a:buClrTx/>
              <a:buSzPct val="150000"/>
              <a:buFont typeface="Wingdings" panose="05000000000000000000" pitchFamily="2" charset="2"/>
              <a:buChar char="Ø"/>
            </a:pPr>
            <a:r>
              <a:rPr lang="en-US" sz="1800" dirty="0">
                <a:solidFill>
                  <a:schemeClr val="bg1"/>
                </a:solidFill>
                <a:latin typeface="+mj-lt"/>
              </a:rPr>
              <a:t> </a:t>
            </a:r>
            <a:r>
              <a:rPr lang="en-US" sz="1600" dirty="0">
                <a:solidFill>
                  <a:schemeClr val="bg1"/>
                </a:solidFill>
                <a:latin typeface="+mj-lt"/>
              </a:rPr>
              <a:t>Banks should focus more on customers with contract type ‘Student’ ,’pensioner’ and ‘Businessman’ with housing ‘type other than ‘Co-op apartment’ for successful payments.</a:t>
            </a:r>
          </a:p>
          <a:p>
            <a:pPr>
              <a:lnSpc>
                <a:spcPct val="100000"/>
              </a:lnSpc>
              <a:spcBef>
                <a:spcPts val="600"/>
              </a:spcBef>
              <a:spcAft>
                <a:spcPts val="1200"/>
              </a:spcAft>
              <a:buClrTx/>
              <a:buSzPct val="150000"/>
              <a:buFont typeface="Wingdings" panose="05000000000000000000" pitchFamily="2" charset="2"/>
              <a:buChar char="Ø"/>
            </a:pPr>
            <a:r>
              <a:rPr lang="en-US" sz="1600" dirty="0">
                <a:solidFill>
                  <a:schemeClr val="bg1"/>
                </a:solidFill>
                <a:latin typeface="+mj-lt"/>
              </a:rPr>
              <a:t> There are less loan applications from customers having high salary and no repayment issues.</a:t>
            </a:r>
          </a:p>
          <a:p>
            <a:pPr>
              <a:lnSpc>
                <a:spcPct val="100000"/>
              </a:lnSpc>
              <a:spcBef>
                <a:spcPts val="600"/>
              </a:spcBef>
              <a:spcAft>
                <a:spcPts val="1200"/>
              </a:spcAft>
              <a:buClrTx/>
              <a:buSzPct val="150000"/>
              <a:buFont typeface="Wingdings" panose="05000000000000000000" pitchFamily="2" charset="2"/>
              <a:buChar char="Ø"/>
            </a:pPr>
            <a:r>
              <a:rPr lang="en-US" sz="1600" dirty="0">
                <a:solidFill>
                  <a:schemeClr val="bg1"/>
                </a:solidFill>
                <a:latin typeface="+mj-lt"/>
              </a:rPr>
              <a:t> Banks should focus less on customers with income type as ‘Working’ as they have a greater number of unsuccessful payments.</a:t>
            </a:r>
          </a:p>
          <a:p>
            <a:pPr>
              <a:lnSpc>
                <a:spcPct val="100000"/>
              </a:lnSpc>
              <a:spcBef>
                <a:spcPts val="600"/>
              </a:spcBef>
              <a:spcAft>
                <a:spcPts val="1200"/>
              </a:spcAft>
              <a:buClrTx/>
              <a:buSzPct val="150000"/>
              <a:buFont typeface="Wingdings" panose="05000000000000000000" pitchFamily="2" charset="2"/>
              <a:buChar char="Ø"/>
            </a:pPr>
            <a:r>
              <a:rPr lang="en-US" sz="1600" dirty="0">
                <a:solidFill>
                  <a:schemeClr val="bg1"/>
                </a:solidFill>
                <a:latin typeface="+mj-lt"/>
              </a:rPr>
              <a:t> Customers with loan purpose as "Repair" have higher number of unsuccessful payments.</a:t>
            </a:r>
          </a:p>
          <a:p>
            <a:pPr>
              <a:lnSpc>
                <a:spcPct val="100000"/>
              </a:lnSpc>
              <a:spcBef>
                <a:spcPts val="600"/>
              </a:spcBef>
              <a:spcAft>
                <a:spcPts val="1200"/>
              </a:spcAft>
              <a:buClrTx/>
              <a:buSzPct val="150000"/>
              <a:buFont typeface="Wingdings" panose="05000000000000000000" pitchFamily="2" charset="2"/>
              <a:buChar char="Ø"/>
            </a:pPr>
            <a:r>
              <a:rPr lang="en-US" sz="1600" dirty="0">
                <a:solidFill>
                  <a:schemeClr val="bg1"/>
                </a:solidFill>
                <a:latin typeface="+mj-lt"/>
              </a:rPr>
              <a:t> Get as much as clients with housing type as ‘With parents’ as they are having least number of unsuccessful payments.</a:t>
            </a:r>
          </a:p>
          <a:p>
            <a:pPr>
              <a:lnSpc>
                <a:spcPct val="100000"/>
              </a:lnSpc>
              <a:spcBef>
                <a:spcPts val="600"/>
              </a:spcBef>
              <a:spcAft>
                <a:spcPts val="1200"/>
              </a:spcAft>
              <a:buClrTx/>
              <a:buSzPct val="150000"/>
              <a:buFont typeface="Wingdings" panose="05000000000000000000" pitchFamily="2" charset="2"/>
              <a:buChar char="Ø"/>
            </a:pPr>
            <a:r>
              <a:rPr lang="en-US" sz="1600" dirty="0">
                <a:solidFill>
                  <a:schemeClr val="bg1"/>
                </a:solidFill>
                <a:latin typeface="+mj-lt"/>
              </a:rPr>
              <a:t> The customers whose applications were previously approved and have housing type as office apartment seem to have a greater number of unsuccessful payments.</a:t>
            </a:r>
          </a:p>
          <a:p>
            <a:pPr>
              <a:lnSpc>
                <a:spcPct val="100000"/>
              </a:lnSpc>
              <a:spcBef>
                <a:spcPts val="600"/>
              </a:spcBef>
              <a:spcAft>
                <a:spcPts val="1200"/>
              </a:spcAft>
              <a:buClrTx/>
              <a:buSzPct val="150000"/>
              <a:buFont typeface="Wingdings" panose="05000000000000000000" pitchFamily="2" charset="2"/>
              <a:buChar char="Ø"/>
            </a:pPr>
            <a:r>
              <a:rPr lang="en-US" sz="1600" dirty="0">
                <a:solidFill>
                  <a:schemeClr val="bg1"/>
                </a:solidFill>
                <a:latin typeface="+mj-lt"/>
              </a:rPr>
              <a:t>Bank should not reject the applicants having housing type 'house/apartment’, '</a:t>
            </a:r>
            <a:r>
              <a:rPr lang="en-US" sz="1600" dirty="0" err="1">
                <a:solidFill>
                  <a:schemeClr val="bg1"/>
                </a:solidFill>
                <a:latin typeface="+mj-lt"/>
              </a:rPr>
              <a:t>muncipal</a:t>
            </a:r>
            <a:r>
              <a:rPr lang="en-US" sz="1600" dirty="0">
                <a:solidFill>
                  <a:schemeClr val="bg1"/>
                </a:solidFill>
                <a:latin typeface="+mj-lt"/>
              </a:rPr>
              <a:t> apartment’, 'with parents' as more successful payments achieved from these categories.</a:t>
            </a:r>
          </a:p>
        </p:txBody>
      </p:sp>
    </p:spTree>
    <p:extLst>
      <p:ext uri="{BB962C8B-B14F-4D97-AF65-F5344CB8AC3E}">
        <p14:creationId xmlns:p14="http://schemas.microsoft.com/office/powerpoint/2010/main" val="242270141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1">
            <a:extLst>
              <a:ext uri="{FF2B5EF4-FFF2-40B4-BE49-F238E27FC236}">
                <a16:creationId xmlns:a16="http://schemas.microsoft.com/office/drawing/2014/main" xmlns="" id="{3558DB37-9FEE-48A2-8578-ED04015739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3">
            <a:extLst>
              <a:ext uri="{FF2B5EF4-FFF2-40B4-BE49-F238E27FC236}">
                <a16:creationId xmlns:a16="http://schemas.microsoft.com/office/drawing/2014/main" xmlns="" id="{5F7FCCA6-00E2-4F74-A105-0D769872F2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0"/>
            <a:ext cx="12188952" cy="1905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1015FB6A-ABAA-4CCE-B8D7-94AC46403E56}"/>
              </a:ext>
            </a:extLst>
          </p:cNvPr>
          <p:cNvSpPr>
            <a:spLocks noGrp="1"/>
          </p:cNvSpPr>
          <p:nvPr>
            <p:ph type="title"/>
          </p:nvPr>
        </p:nvSpPr>
        <p:spPr>
          <a:xfrm>
            <a:off x="308225" y="286603"/>
            <a:ext cx="10847455" cy="1450757"/>
          </a:xfrm>
        </p:spPr>
        <p:txBody>
          <a:bodyPr anchor="ctr">
            <a:normAutofit/>
          </a:bodyPr>
          <a:lstStyle/>
          <a:p>
            <a:r>
              <a:rPr lang="en-US" b="1" dirty="0">
                <a:solidFill>
                  <a:srgbClr val="FFFFFF"/>
                </a:solidFill>
              </a:rPr>
              <a:t>Dataset</a:t>
            </a:r>
            <a:r>
              <a:rPr lang="en-US" dirty="0">
                <a:solidFill>
                  <a:srgbClr val="FFFFFF"/>
                </a:solidFill>
              </a:rPr>
              <a:t> : </a:t>
            </a:r>
          </a:p>
        </p:txBody>
      </p:sp>
      <p:sp>
        <p:nvSpPr>
          <p:cNvPr id="3" name="Content Placeholder 2">
            <a:extLst>
              <a:ext uri="{FF2B5EF4-FFF2-40B4-BE49-F238E27FC236}">
                <a16:creationId xmlns:a16="http://schemas.microsoft.com/office/drawing/2014/main" xmlns="" id="{9EBBEE5C-DC54-4D53-855F-2ED4DDDC1F53}"/>
              </a:ext>
            </a:extLst>
          </p:cNvPr>
          <p:cNvSpPr>
            <a:spLocks noGrp="1"/>
          </p:cNvSpPr>
          <p:nvPr>
            <p:ph idx="1"/>
          </p:nvPr>
        </p:nvSpPr>
        <p:spPr>
          <a:xfrm>
            <a:off x="308225" y="2276475"/>
            <a:ext cx="11753636" cy="3533775"/>
          </a:xfrm>
        </p:spPr>
        <p:txBody>
          <a:bodyPr>
            <a:normAutofit fontScale="92500" lnSpcReduction="10000"/>
          </a:bodyPr>
          <a:lstStyle/>
          <a:p>
            <a:pPr algn="just" rtl="0">
              <a:spcAft>
                <a:spcPts val="3600"/>
              </a:spcAft>
              <a:buFont typeface="Wingdings" panose="05000000000000000000" pitchFamily="2" charset="2"/>
              <a:buChar char="Ø"/>
            </a:pPr>
            <a:r>
              <a:rPr lang="en-US" i="1" dirty="0">
                <a:solidFill>
                  <a:srgbClr val="333333"/>
                </a:solidFill>
                <a:effectLst/>
                <a:latin typeface="Merriweather"/>
              </a:rPr>
              <a:t>  </a:t>
            </a:r>
            <a:r>
              <a:rPr lang="en-US" sz="2000" b="1" dirty="0">
                <a:solidFill>
                  <a:srgbClr val="333333"/>
                </a:solidFill>
                <a:effectLst/>
                <a:latin typeface="+mj-lt"/>
              </a:rPr>
              <a:t>ApplicationData </a:t>
            </a:r>
            <a:r>
              <a:rPr lang="en-US" sz="2000" dirty="0">
                <a:solidFill>
                  <a:srgbClr val="333333"/>
                </a:solidFill>
                <a:effectLst/>
                <a:latin typeface="+mj-lt"/>
              </a:rPr>
              <a:t>- contains all the information of the client at the time of application.</a:t>
            </a:r>
            <a:r>
              <a:rPr lang="en-US" sz="2000" dirty="0">
                <a:latin typeface="+mj-lt"/>
              </a:rPr>
              <a:t/>
            </a:r>
            <a:br>
              <a:rPr lang="en-US" sz="2000" dirty="0">
                <a:latin typeface="+mj-lt"/>
              </a:rPr>
            </a:br>
            <a:r>
              <a:rPr lang="en-US" sz="2000" dirty="0">
                <a:solidFill>
                  <a:srgbClr val="333333"/>
                </a:solidFill>
                <a:effectLst/>
                <a:latin typeface="+mj-lt"/>
              </a:rPr>
              <a:t>The data is about whether a </a:t>
            </a:r>
            <a:r>
              <a:rPr lang="en-US" sz="2000" b="1" dirty="0">
                <a:solidFill>
                  <a:srgbClr val="333333"/>
                </a:solidFill>
                <a:effectLst/>
                <a:latin typeface="+mj-lt"/>
              </a:rPr>
              <a:t>client has payment difficulties.</a:t>
            </a:r>
          </a:p>
          <a:p>
            <a:pPr algn="just" rtl="0">
              <a:spcAft>
                <a:spcPts val="3600"/>
              </a:spcAft>
              <a:buFont typeface="Wingdings" panose="05000000000000000000" pitchFamily="2" charset="2"/>
              <a:buChar char="Ø"/>
            </a:pPr>
            <a:r>
              <a:rPr lang="en-US" sz="2000" b="1" i="1" dirty="0">
                <a:solidFill>
                  <a:srgbClr val="333333"/>
                </a:solidFill>
                <a:latin typeface="+mj-lt"/>
              </a:rPr>
              <a:t> </a:t>
            </a:r>
            <a:r>
              <a:rPr lang="en-US" sz="2000" b="1" dirty="0">
                <a:solidFill>
                  <a:srgbClr val="333333"/>
                </a:solidFill>
                <a:latin typeface="+mj-lt"/>
              </a:rPr>
              <a:t>P</a:t>
            </a:r>
            <a:r>
              <a:rPr lang="en-US" sz="2000" b="1" dirty="0">
                <a:solidFill>
                  <a:srgbClr val="333333"/>
                </a:solidFill>
                <a:effectLst/>
                <a:latin typeface="+mj-lt"/>
              </a:rPr>
              <a:t>revious_application </a:t>
            </a:r>
            <a:r>
              <a:rPr lang="en-US" sz="2000" dirty="0">
                <a:solidFill>
                  <a:srgbClr val="333333"/>
                </a:solidFill>
                <a:effectLst/>
                <a:latin typeface="+mj-lt"/>
              </a:rPr>
              <a:t>contains information about the client’s previous loan data. It contains the data whether the previous application had been </a:t>
            </a:r>
            <a:r>
              <a:rPr lang="en-US" sz="2000" b="1" dirty="0">
                <a:solidFill>
                  <a:srgbClr val="333333"/>
                </a:solidFill>
                <a:effectLst/>
                <a:latin typeface="+mj-lt"/>
              </a:rPr>
              <a:t>Approved, Cancelled, Refused or Unused offer.</a:t>
            </a:r>
          </a:p>
          <a:p>
            <a:pPr algn="just" rtl="0">
              <a:spcAft>
                <a:spcPts val="3600"/>
              </a:spcAft>
              <a:buFont typeface="Wingdings" panose="05000000000000000000" pitchFamily="2" charset="2"/>
              <a:buChar char="Ø"/>
            </a:pPr>
            <a:r>
              <a:rPr lang="en-US" sz="2000" dirty="0">
                <a:solidFill>
                  <a:srgbClr val="333333"/>
                </a:solidFill>
                <a:latin typeface="+mj-lt"/>
              </a:rPr>
              <a:t> </a:t>
            </a:r>
            <a:r>
              <a:rPr lang="en-US" sz="2000" b="1" dirty="0">
                <a:solidFill>
                  <a:srgbClr val="333333"/>
                </a:solidFill>
                <a:latin typeface="+mj-lt"/>
              </a:rPr>
              <a:t>C</a:t>
            </a:r>
            <a:r>
              <a:rPr lang="en-US" sz="2000" b="1" dirty="0">
                <a:solidFill>
                  <a:srgbClr val="333333"/>
                </a:solidFill>
                <a:effectLst/>
                <a:latin typeface="+mj-lt"/>
              </a:rPr>
              <a:t>olumns_description </a:t>
            </a:r>
            <a:r>
              <a:rPr lang="en-US" sz="2000" dirty="0">
                <a:solidFill>
                  <a:srgbClr val="333333"/>
                </a:solidFill>
                <a:effectLst/>
                <a:latin typeface="+mj-lt"/>
              </a:rPr>
              <a:t>is data dictionary which describes the meaning of the variables</a:t>
            </a:r>
            <a:r>
              <a:rPr lang="en-US" sz="2000" i="0" dirty="0">
                <a:solidFill>
                  <a:srgbClr val="333333"/>
                </a:solidFill>
                <a:effectLst/>
                <a:latin typeface="Merriweather"/>
              </a:rPr>
              <a:t>.</a:t>
            </a:r>
            <a:r>
              <a:rPr lang="en-US" sz="2000" dirty="0">
                <a:solidFill>
                  <a:srgbClr val="333333"/>
                </a:solidFill>
                <a:effectLst/>
                <a:latin typeface="+mj-lt"/>
              </a:rPr>
              <a:t/>
            </a:r>
            <a:br>
              <a:rPr lang="en-US" sz="2000" dirty="0">
                <a:solidFill>
                  <a:srgbClr val="333333"/>
                </a:solidFill>
                <a:effectLst/>
                <a:latin typeface="+mj-lt"/>
              </a:rPr>
            </a:br>
            <a:endParaRPr lang="en-US" sz="2000" dirty="0">
              <a:solidFill>
                <a:srgbClr val="333333"/>
              </a:solidFill>
              <a:effectLst/>
              <a:latin typeface="+mj-lt"/>
            </a:endParaRPr>
          </a:p>
          <a:p>
            <a:endParaRPr lang="en-US" dirty="0"/>
          </a:p>
        </p:txBody>
      </p:sp>
      <p:sp>
        <p:nvSpPr>
          <p:cNvPr id="50" name="Rectangle 45">
            <a:extLst>
              <a:ext uri="{FF2B5EF4-FFF2-40B4-BE49-F238E27FC236}">
                <a16:creationId xmlns:a16="http://schemas.microsoft.com/office/drawing/2014/main" xmlns="" id="{9B834327-03F1-4931-8261-971373A5A69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21634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xmlns="" id="{A8E9C91B-7EAD-4562-AB0E-DFB9663AECE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a16="http://schemas.microsoft.com/office/drawing/2014/main" xmlns="" id="{41497DE5-0939-4D1D-9350-0C5E1B209C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xmlns="" id="{5CCC70ED-6C63-4537-B7EB-51990D6C0A6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xmlns="" id="{B76E24C1-2968-40DC-A36E-F6B85F0F07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3">
            <a:extLst>
              <a:ext uri="{FF2B5EF4-FFF2-40B4-BE49-F238E27FC236}">
                <a16:creationId xmlns:a16="http://schemas.microsoft.com/office/drawing/2014/main" xmlns="" id="{F3002BB8-6FA5-4D0F-8E6F-0CCBDF185989}"/>
              </a:ext>
            </a:extLst>
          </p:cNvPr>
          <p:cNvPicPr>
            <a:picLocks noGrp="1" noChangeAspect="1"/>
          </p:cNvPicPr>
          <p:nvPr>
            <p:ph idx="1"/>
          </p:nvPr>
        </p:nvPicPr>
        <p:blipFill>
          <a:blip r:embed="rId2"/>
          <a:stretch>
            <a:fillRect/>
          </a:stretch>
        </p:blipFill>
        <p:spPr>
          <a:xfrm>
            <a:off x="723662" y="3107423"/>
            <a:ext cx="10744675" cy="2652785"/>
          </a:xfrm>
          <a:prstGeom prst="rect">
            <a:avLst/>
          </a:prstGeom>
          <a:solidFill>
            <a:schemeClr val="tx1"/>
          </a:solidFill>
          <a:ln w="22225" cmpd="sng">
            <a:solidFill>
              <a:schemeClr val="accent1"/>
            </a:solidFill>
          </a:ln>
        </p:spPr>
      </p:pic>
      <p:sp>
        <p:nvSpPr>
          <p:cNvPr id="5" name="TextBox 4">
            <a:extLst>
              <a:ext uri="{FF2B5EF4-FFF2-40B4-BE49-F238E27FC236}">
                <a16:creationId xmlns:a16="http://schemas.microsoft.com/office/drawing/2014/main" xmlns="" id="{335F93B6-4D5F-41A1-A9ED-697317576C5A}"/>
              </a:ext>
            </a:extLst>
          </p:cNvPr>
          <p:cNvSpPr txBox="1"/>
          <p:nvPr/>
        </p:nvSpPr>
        <p:spPr>
          <a:xfrm>
            <a:off x="638175" y="933450"/>
            <a:ext cx="9995578" cy="400110"/>
          </a:xfrm>
          <a:prstGeom prst="rect">
            <a:avLst/>
          </a:prstGeom>
          <a:noFill/>
        </p:spPr>
        <p:txBody>
          <a:bodyPr wrap="square" rtlCol="0">
            <a:spAutoFit/>
          </a:bodyPr>
          <a:lstStyle/>
          <a:p>
            <a:r>
              <a:rPr lang="en-US" sz="2000" b="1" dirty="0">
                <a:latin typeface="+mj-lt"/>
              </a:rPr>
              <a:t>Loading the Application Data using the </a:t>
            </a:r>
            <a:r>
              <a:rPr lang="en-US" sz="2000" b="1" dirty="0" err="1">
                <a:latin typeface="+mj-lt"/>
              </a:rPr>
              <a:t>read_csv</a:t>
            </a:r>
            <a:r>
              <a:rPr lang="en-US" sz="2000" b="1" dirty="0">
                <a:latin typeface="+mj-lt"/>
              </a:rPr>
              <a:t> command in pandas</a:t>
            </a:r>
          </a:p>
        </p:txBody>
      </p:sp>
      <p:pic>
        <p:nvPicPr>
          <p:cNvPr id="6" name="Picture 5">
            <a:extLst>
              <a:ext uri="{FF2B5EF4-FFF2-40B4-BE49-F238E27FC236}">
                <a16:creationId xmlns:a16="http://schemas.microsoft.com/office/drawing/2014/main" xmlns="" id="{2266669B-A222-4D27-B8B1-8ADC5A598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662" y="1596980"/>
            <a:ext cx="7312755" cy="1339164"/>
          </a:xfrm>
          <a:prstGeom prst="rect">
            <a:avLst/>
          </a:prstGeom>
          <a:noFill/>
          <a:ln w="22225">
            <a:solidFill>
              <a:schemeClr val="accent1"/>
            </a:solidFill>
          </a:ln>
        </p:spPr>
      </p:pic>
    </p:spTree>
    <p:extLst>
      <p:ext uri="{BB962C8B-B14F-4D97-AF65-F5344CB8AC3E}">
        <p14:creationId xmlns:p14="http://schemas.microsoft.com/office/powerpoint/2010/main" val="884624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65">
            <a:extLst>
              <a:ext uri="{FF2B5EF4-FFF2-40B4-BE49-F238E27FC236}">
                <a16:creationId xmlns:a16="http://schemas.microsoft.com/office/drawing/2014/main" xmlns="" id="{0AB6E427-3F73-4C06-A5D5-AE52C3883B5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3" name="Rectangle 67">
            <a:extLst>
              <a:ext uri="{FF2B5EF4-FFF2-40B4-BE49-F238E27FC236}">
                <a16:creationId xmlns:a16="http://schemas.microsoft.com/office/drawing/2014/main" xmlns="" id="{D8C9BDAA-0390-4B39-9B5C-BC95E5120DA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 y="0"/>
            <a:ext cx="4059919"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xmlns="" id="{335F93B6-4D5F-41A1-A9ED-697317576C5A}"/>
              </a:ext>
            </a:extLst>
          </p:cNvPr>
          <p:cNvSpPr txBox="1"/>
          <p:nvPr/>
        </p:nvSpPr>
        <p:spPr>
          <a:xfrm>
            <a:off x="492370" y="516836"/>
            <a:ext cx="3084844" cy="196108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b="1" spc="-50" dirty="0">
                <a:solidFill>
                  <a:srgbClr val="FFFFFF"/>
                </a:solidFill>
                <a:latin typeface="+mj-lt"/>
                <a:ea typeface="+mj-ea"/>
                <a:cs typeface="+mj-cs"/>
              </a:rPr>
              <a:t>Application Data Inspection    </a:t>
            </a:r>
          </a:p>
        </p:txBody>
      </p:sp>
      <p:cxnSp>
        <p:nvCxnSpPr>
          <p:cNvPr id="74" name="Straight Connector 69">
            <a:extLst>
              <a:ext uri="{FF2B5EF4-FFF2-40B4-BE49-F238E27FC236}">
                <a16:creationId xmlns:a16="http://schemas.microsoft.com/office/drawing/2014/main" xmlns="" id="{E04A321A-A039-4720-87B4-66A4210E0D5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9D25FDAB-B277-4ECF-AFE4-ED36E45CA5E5}"/>
              </a:ext>
            </a:extLst>
          </p:cNvPr>
          <p:cNvSpPr>
            <a:spLocks noGrp="1"/>
          </p:cNvSpPr>
          <p:nvPr>
            <p:ph idx="1"/>
          </p:nvPr>
        </p:nvSpPr>
        <p:spPr>
          <a:xfrm>
            <a:off x="571752" y="2799654"/>
            <a:ext cx="3005462" cy="3189665"/>
          </a:xfrm>
        </p:spPr>
        <p:txBody>
          <a:bodyPr vert="horz" lIns="0" tIns="45720" rIns="0" bIns="45720" rtlCol="0">
            <a:normAutofit/>
          </a:bodyPr>
          <a:lstStyle/>
          <a:p>
            <a:pPr>
              <a:lnSpc>
                <a:spcPct val="100000"/>
              </a:lnSpc>
            </a:pPr>
            <a:r>
              <a:rPr lang="en-US" sz="1800" dirty="0">
                <a:solidFill>
                  <a:srgbClr val="FFFFFF"/>
                </a:solidFill>
                <a:latin typeface="+mj-lt"/>
              </a:rPr>
              <a:t>Using functions like shape, describe to get a view of the data along with some statistical information.</a:t>
            </a:r>
            <a:endParaRPr lang="en-US" sz="1800" dirty="0">
              <a:solidFill>
                <a:srgbClr val="FFFFFF"/>
              </a:solidFill>
            </a:endParaRPr>
          </a:p>
        </p:txBody>
      </p:sp>
      <p:pic>
        <p:nvPicPr>
          <p:cNvPr id="9" name="Picture 8">
            <a:extLst>
              <a:ext uri="{FF2B5EF4-FFF2-40B4-BE49-F238E27FC236}">
                <a16:creationId xmlns:a16="http://schemas.microsoft.com/office/drawing/2014/main" xmlns="" id="{0606247A-DE60-4ED9-854C-72C02AC3E398}"/>
              </a:ext>
            </a:extLst>
          </p:cNvPr>
          <p:cNvPicPr>
            <a:picLocks noChangeAspect="1"/>
          </p:cNvPicPr>
          <p:nvPr/>
        </p:nvPicPr>
        <p:blipFill>
          <a:blip r:embed="rId2"/>
          <a:stretch>
            <a:fillRect/>
          </a:stretch>
        </p:blipFill>
        <p:spPr>
          <a:xfrm>
            <a:off x="4335694" y="829733"/>
            <a:ext cx="7613151" cy="5198533"/>
          </a:xfrm>
          <a:prstGeom prst="rect">
            <a:avLst/>
          </a:prstGeom>
          <a:ln w="19050">
            <a:solidFill>
              <a:schemeClr val="accent1"/>
            </a:solidFill>
          </a:ln>
        </p:spPr>
      </p:pic>
    </p:spTree>
    <p:extLst>
      <p:ext uri="{BB962C8B-B14F-4D97-AF65-F5344CB8AC3E}">
        <p14:creationId xmlns:p14="http://schemas.microsoft.com/office/powerpoint/2010/main" val="1571429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xmlns="" id="{E844E128-FF69-4E9F-8327-6B504B3C5AE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xmlns="" id="{335F93B6-4D5F-41A1-A9ED-697317576C5A}"/>
              </a:ext>
            </a:extLst>
          </p:cNvPr>
          <p:cNvSpPr txBox="1"/>
          <p:nvPr/>
        </p:nvSpPr>
        <p:spPr>
          <a:xfrm>
            <a:off x="643467" y="516835"/>
            <a:ext cx="3448259" cy="166650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b="1" spc="-50" dirty="0">
                <a:solidFill>
                  <a:srgbClr val="FFFFFF"/>
                </a:solidFill>
                <a:latin typeface="+mj-lt"/>
                <a:ea typeface="+mj-ea"/>
                <a:cs typeface="+mj-cs"/>
              </a:rPr>
              <a:t>Data Cleaning </a:t>
            </a:r>
          </a:p>
        </p:txBody>
      </p:sp>
      <p:cxnSp>
        <p:nvCxnSpPr>
          <p:cNvPr id="57" name="Straight Connector 56">
            <a:extLst>
              <a:ext uri="{FF2B5EF4-FFF2-40B4-BE49-F238E27FC236}">
                <a16:creationId xmlns:a16="http://schemas.microsoft.com/office/drawing/2014/main" xmlns="" id="{055CEADF-09EA-423C-8C45-F94AF44D5AF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xmlns="" id="{76260470-DDBB-4E42-8194-FF0D412014A0}"/>
              </a:ext>
            </a:extLst>
          </p:cNvPr>
          <p:cNvSpPr>
            <a:spLocks noGrp="1"/>
          </p:cNvSpPr>
          <p:nvPr>
            <p:ph idx="1"/>
          </p:nvPr>
        </p:nvSpPr>
        <p:spPr>
          <a:xfrm>
            <a:off x="643467" y="2546224"/>
            <a:ext cx="3448259" cy="3342747"/>
          </a:xfrm>
        </p:spPr>
        <p:txBody>
          <a:bodyPr vert="horz" lIns="0" tIns="45720" rIns="0" bIns="45720" rtlCol="0">
            <a:normAutofit/>
          </a:bodyPr>
          <a:lstStyle/>
          <a:p>
            <a:pPr>
              <a:lnSpc>
                <a:spcPct val="100000"/>
              </a:lnSpc>
            </a:pPr>
            <a:endParaRPr lang="en-US" sz="1800" dirty="0">
              <a:solidFill>
                <a:srgbClr val="FFFFFF"/>
              </a:solidFill>
            </a:endParaRPr>
          </a:p>
        </p:txBody>
      </p:sp>
      <p:pic>
        <p:nvPicPr>
          <p:cNvPr id="9" name="Picture 8">
            <a:extLst>
              <a:ext uri="{FF2B5EF4-FFF2-40B4-BE49-F238E27FC236}">
                <a16:creationId xmlns:a16="http://schemas.microsoft.com/office/drawing/2014/main" xmlns="" id="{61362AB1-B197-4BC5-A8E7-42AD5962A736}"/>
              </a:ext>
            </a:extLst>
          </p:cNvPr>
          <p:cNvPicPr>
            <a:picLocks noChangeAspect="1"/>
          </p:cNvPicPr>
          <p:nvPr/>
        </p:nvPicPr>
        <p:blipFill>
          <a:blip r:embed="rId2"/>
          <a:stretch>
            <a:fillRect/>
          </a:stretch>
        </p:blipFill>
        <p:spPr>
          <a:xfrm>
            <a:off x="643468" y="2546225"/>
            <a:ext cx="3448258" cy="1911475"/>
          </a:xfrm>
          <a:prstGeom prst="rect">
            <a:avLst/>
          </a:prstGeom>
        </p:spPr>
      </p:pic>
      <p:sp>
        <p:nvSpPr>
          <p:cNvPr id="29" name="TextBox 28">
            <a:extLst>
              <a:ext uri="{FF2B5EF4-FFF2-40B4-BE49-F238E27FC236}">
                <a16:creationId xmlns:a16="http://schemas.microsoft.com/office/drawing/2014/main" xmlns="" id="{43B0808B-39FD-430F-8864-88EC6E0F51AA}"/>
              </a:ext>
            </a:extLst>
          </p:cNvPr>
          <p:cNvSpPr txBox="1"/>
          <p:nvPr/>
        </p:nvSpPr>
        <p:spPr>
          <a:xfrm>
            <a:off x="3590925" y="249061"/>
            <a:ext cx="8115300" cy="5113259"/>
          </a:xfrm>
          <a:prstGeom prst="rect">
            <a:avLst/>
          </a:prstGeom>
          <a:noFill/>
        </p:spPr>
        <p:txBody>
          <a:bodyPr wrap="square">
            <a:spAutoFit/>
          </a:bodyPr>
          <a:lstStyle/>
          <a:p>
            <a:pPr marL="1143000" marR="0" lvl="2" indent="-228600">
              <a:lnSpc>
                <a:spcPct val="107000"/>
              </a:lnSpc>
              <a:spcBef>
                <a:spcPts val="0"/>
              </a:spcBef>
              <a:spcAft>
                <a:spcPts val="0"/>
              </a:spcAft>
              <a:buClr>
                <a:schemeClr val="accent1"/>
              </a:buClr>
              <a:buFont typeface="Wingdings" panose="05000000000000000000" pitchFamily="2" charset="2"/>
              <a:buChar char=""/>
            </a:pPr>
            <a:r>
              <a:rPr lang="en-US" sz="1800" b="1" dirty="0">
                <a:solidFill>
                  <a:schemeClr val="tx1"/>
                </a:solidFill>
                <a:effectLst/>
                <a:latin typeface="+mj-lt"/>
                <a:ea typeface="Calibri" panose="020F0502020204030204" pitchFamily="34" charset="0"/>
                <a:cs typeface="Times New Roman" panose="02020603050405020304" pitchFamily="18" charset="0"/>
              </a:rPr>
              <a:t>Handling Missing values </a:t>
            </a:r>
            <a:r>
              <a:rPr lang="en-US" sz="1800" dirty="0">
                <a:solidFill>
                  <a:schemeClr val="tx1"/>
                </a:solidFill>
                <a:effectLst/>
                <a:latin typeface="+mj-lt"/>
                <a:ea typeface="Calibri" panose="020F0502020204030204" pitchFamily="34" charset="0"/>
                <a:cs typeface="Times New Roman" panose="02020603050405020304" pitchFamily="18" charset="0"/>
              </a:rPr>
              <a:t>– Check the null values using the isnull python function and drop the columns with more that </a:t>
            </a:r>
            <a:r>
              <a:rPr lang="en-US" dirty="0">
                <a:latin typeface="+mj-lt"/>
                <a:ea typeface="Calibri" panose="020F0502020204030204" pitchFamily="34" charset="0"/>
                <a:cs typeface="Times New Roman" panose="02020603050405020304" pitchFamily="18" charset="0"/>
              </a:rPr>
              <a:t>50</a:t>
            </a:r>
            <a:r>
              <a:rPr lang="en-US" sz="1800" dirty="0">
                <a:solidFill>
                  <a:schemeClr val="tx1"/>
                </a:solidFill>
                <a:effectLst/>
                <a:latin typeface="+mj-lt"/>
                <a:ea typeface="Calibri" panose="020F0502020204030204" pitchFamily="34" charset="0"/>
                <a:cs typeface="Times New Roman" panose="02020603050405020304" pitchFamily="18" charset="0"/>
              </a:rPr>
              <a:t>% of missing data. </a:t>
            </a:r>
          </a:p>
          <a:p>
            <a:pPr marR="0" lvl="2">
              <a:lnSpc>
                <a:spcPct val="107000"/>
              </a:lnSpc>
              <a:spcBef>
                <a:spcPts val="0"/>
              </a:spcBef>
              <a:spcAft>
                <a:spcPts val="0"/>
              </a:spcAft>
              <a:buClr>
                <a:schemeClr val="accent1"/>
              </a:buClr>
            </a:pPr>
            <a:endParaRPr lang="en-US" sz="1800" dirty="0">
              <a:solidFill>
                <a:schemeClr val="tx1"/>
              </a:solidFill>
              <a:effectLst/>
              <a:latin typeface="+mj-lt"/>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Clr>
                <a:schemeClr val="accent1"/>
              </a:buClr>
              <a:buFont typeface="Wingdings" panose="05000000000000000000" pitchFamily="2" charset="2"/>
              <a:buChar char=""/>
            </a:pPr>
            <a:r>
              <a:rPr lang="en-US" sz="1800" b="1" dirty="0">
                <a:solidFill>
                  <a:schemeClr val="tx1"/>
                </a:solidFill>
                <a:effectLst/>
                <a:latin typeface="+mj-lt"/>
                <a:ea typeface="Calibri" panose="020F0502020204030204" pitchFamily="34" charset="0"/>
                <a:cs typeface="Times New Roman" panose="02020603050405020304" pitchFamily="18" charset="0"/>
              </a:rPr>
              <a:t>Checking for Outliers  - </a:t>
            </a:r>
            <a:r>
              <a:rPr lang="en-US" sz="1800" dirty="0">
                <a:solidFill>
                  <a:schemeClr val="tx1"/>
                </a:solidFill>
                <a:effectLst/>
                <a:latin typeface="+mj-lt"/>
                <a:ea typeface="Calibri" panose="020F0502020204030204" pitchFamily="34" charset="0"/>
                <a:cs typeface="Times New Roman" panose="02020603050405020304" pitchFamily="18" charset="0"/>
              </a:rPr>
              <a:t>Use the describe and box plot function to check the presence of outliers.</a:t>
            </a:r>
          </a:p>
          <a:p>
            <a:pPr marR="0" lvl="2">
              <a:lnSpc>
                <a:spcPct val="107000"/>
              </a:lnSpc>
              <a:spcBef>
                <a:spcPts val="0"/>
              </a:spcBef>
              <a:spcAft>
                <a:spcPts val="0"/>
              </a:spcAft>
              <a:buClr>
                <a:schemeClr val="accent1"/>
              </a:buClr>
            </a:pPr>
            <a:endParaRPr lang="en-US" sz="1800" b="1" dirty="0">
              <a:solidFill>
                <a:schemeClr val="tx1"/>
              </a:solidFill>
              <a:effectLst/>
              <a:latin typeface="+mj-lt"/>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Clr>
                <a:schemeClr val="accent1"/>
              </a:buClr>
              <a:buFont typeface="Wingdings" panose="05000000000000000000" pitchFamily="2" charset="2"/>
              <a:buChar char=""/>
            </a:pPr>
            <a:r>
              <a:rPr lang="en-US" sz="1800" b="1" dirty="0">
                <a:solidFill>
                  <a:schemeClr val="tx1"/>
                </a:solidFill>
                <a:effectLst/>
                <a:latin typeface="+mj-lt"/>
                <a:ea typeface="Calibri" panose="020F0502020204030204" pitchFamily="34" charset="0"/>
                <a:cs typeface="Times New Roman" panose="02020603050405020304" pitchFamily="18" charset="0"/>
              </a:rPr>
              <a:t>Removing Columns irrelevant to the analysis </a:t>
            </a:r>
            <a:r>
              <a:rPr lang="en-US" sz="1800" dirty="0">
                <a:solidFill>
                  <a:schemeClr val="tx1"/>
                </a:solidFill>
                <a:effectLst/>
                <a:latin typeface="+mj-lt"/>
                <a:ea typeface="Calibri" panose="020F0502020204030204" pitchFamily="34" charset="0"/>
                <a:cs typeface="Times New Roman" panose="02020603050405020304" pitchFamily="18" charset="0"/>
              </a:rPr>
              <a:t>– Based on the understanding of the data columns description remove the columns whi</a:t>
            </a:r>
            <a:r>
              <a:rPr lang="en-US" dirty="0">
                <a:latin typeface="+mj-lt"/>
                <a:ea typeface="Calibri" panose="020F0502020204030204" pitchFamily="34" charset="0"/>
                <a:cs typeface="Times New Roman" panose="02020603050405020304" pitchFamily="18" charset="0"/>
              </a:rPr>
              <a:t>ch are not important for our analysis.</a:t>
            </a:r>
          </a:p>
          <a:p>
            <a:pPr marR="0" lvl="2">
              <a:lnSpc>
                <a:spcPct val="107000"/>
              </a:lnSpc>
              <a:spcBef>
                <a:spcPts val="0"/>
              </a:spcBef>
              <a:spcAft>
                <a:spcPts val="0"/>
              </a:spcAft>
              <a:buClr>
                <a:schemeClr val="accent1"/>
              </a:buClr>
            </a:pPr>
            <a:endParaRPr lang="en-US" sz="1800" dirty="0">
              <a:solidFill>
                <a:schemeClr val="tx1"/>
              </a:solidFill>
              <a:latin typeface="+mj-lt"/>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Clr>
                <a:schemeClr val="accent1"/>
              </a:buClr>
              <a:buFont typeface="Wingdings" panose="05000000000000000000" pitchFamily="2" charset="2"/>
              <a:buChar char=""/>
            </a:pPr>
            <a:r>
              <a:rPr lang="en-US" sz="1800" b="1" dirty="0">
                <a:solidFill>
                  <a:schemeClr val="tx1"/>
                </a:solidFill>
                <a:effectLst/>
                <a:latin typeface="+mj-lt"/>
                <a:ea typeface="Calibri" panose="020F0502020204030204" pitchFamily="34" charset="0"/>
                <a:cs typeface="Times New Roman" panose="02020603050405020304" pitchFamily="18" charset="0"/>
              </a:rPr>
              <a:t>Binning Data – </a:t>
            </a:r>
            <a:r>
              <a:rPr lang="en-US" sz="1800" dirty="0">
                <a:solidFill>
                  <a:schemeClr val="tx1"/>
                </a:solidFill>
                <a:effectLst/>
                <a:latin typeface="+mj-lt"/>
                <a:ea typeface="Calibri" panose="020F0502020204030204" pitchFamily="34" charset="0"/>
                <a:cs typeface="Times New Roman" panose="02020603050405020304" pitchFamily="18" charset="0"/>
              </a:rPr>
              <a:t>Use the </a:t>
            </a:r>
            <a:r>
              <a:rPr lang="en-US" sz="1800" dirty="0" err="1">
                <a:solidFill>
                  <a:schemeClr val="tx1"/>
                </a:solidFill>
                <a:effectLst/>
                <a:latin typeface="+mj-lt"/>
                <a:ea typeface="Calibri" panose="020F0502020204030204" pitchFamily="34" charset="0"/>
                <a:cs typeface="Times New Roman" panose="02020603050405020304" pitchFamily="18" charset="0"/>
              </a:rPr>
              <a:t>qcut</a:t>
            </a:r>
            <a:r>
              <a:rPr lang="en-US" sz="1800" dirty="0">
                <a:solidFill>
                  <a:schemeClr val="tx1"/>
                </a:solidFill>
                <a:effectLst/>
                <a:latin typeface="+mj-lt"/>
                <a:ea typeface="Calibri" panose="020F0502020204030204" pitchFamily="34" charset="0"/>
                <a:cs typeface="Times New Roman" panose="02020603050405020304" pitchFamily="18" charset="0"/>
              </a:rPr>
              <a:t> function to put data into bins for easier analysis </a:t>
            </a:r>
            <a:r>
              <a:rPr lang="en-US" sz="1600" dirty="0">
                <a:solidFill>
                  <a:schemeClr val="tx1"/>
                </a:solidFill>
                <a:effectLst/>
                <a:latin typeface="+mj-lt"/>
                <a:ea typeface="Calibri" panose="020F0502020204030204" pitchFamily="34" charset="0"/>
                <a:cs typeface="Times New Roman" panose="02020603050405020304" pitchFamily="18" charset="0"/>
              </a:rPr>
              <a:t>(AGE, INCOME_RANGE</a:t>
            </a:r>
            <a:r>
              <a:rPr lang="en-US" sz="1800" dirty="0">
                <a:solidFill>
                  <a:schemeClr val="tx1"/>
                </a:solidFill>
                <a:effectLst/>
                <a:latin typeface="+mj-lt"/>
                <a:ea typeface="Calibri" panose="020F0502020204030204" pitchFamily="34" charset="0"/>
                <a:cs typeface="Times New Roman" panose="02020603050405020304" pitchFamily="18" charset="0"/>
              </a:rPr>
              <a:t>)</a:t>
            </a:r>
          </a:p>
          <a:p>
            <a:pPr marR="0" lvl="2">
              <a:lnSpc>
                <a:spcPct val="107000"/>
              </a:lnSpc>
              <a:spcBef>
                <a:spcPts val="0"/>
              </a:spcBef>
              <a:spcAft>
                <a:spcPts val="0"/>
              </a:spcAft>
              <a:buClr>
                <a:schemeClr val="accent1"/>
              </a:buClr>
            </a:pPr>
            <a:endParaRPr lang="en-US" sz="1800" b="1" dirty="0">
              <a:solidFill>
                <a:schemeClr val="tx1"/>
              </a:solidFill>
              <a:effectLst/>
              <a:latin typeface="+mj-lt"/>
              <a:ea typeface="Calibri" panose="020F0502020204030204" pitchFamily="34" charset="0"/>
              <a:cs typeface="Times New Roman" panose="02020603050405020304" pitchFamily="18" charset="0"/>
            </a:endParaRPr>
          </a:p>
          <a:p>
            <a:pPr marR="0" lvl="2">
              <a:lnSpc>
                <a:spcPct val="107000"/>
              </a:lnSpc>
              <a:spcBef>
                <a:spcPts val="0"/>
              </a:spcBef>
              <a:spcAft>
                <a:spcPts val="0"/>
              </a:spcAft>
              <a:buClr>
                <a:schemeClr val="accent1"/>
              </a:buClr>
            </a:pPr>
            <a:r>
              <a:rPr lang="en-US" sz="1800" dirty="0">
                <a:solidFill>
                  <a:schemeClr val="tx1"/>
                </a:solidFill>
                <a:effectLst/>
                <a:latin typeface="+mj-lt"/>
                <a:ea typeface="Calibri" panose="020F0502020204030204" pitchFamily="34" charset="0"/>
                <a:cs typeface="Times New Roman" panose="02020603050405020304" pitchFamily="18" charset="0"/>
              </a:rPr>
              <a:t>Missing Data, outliers can reduce the statistical power of a study and can produce biased estimates, leading to invalid conclusions.</a:t>
            </a:r>
          </a:p>
        </p:txBody>
      </p:sp>
    </p:spTree>
    <p:extLst>
      <p:ext uri="{BB962C8B-B14F-4D97-AF65-F5344CB8AC3E}">
        <p14:creationId xmlns:p14="http://schemas.microsoft.com/office/powerpoint/2010/main" val="3924511806"/>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xmlns="" id="{F4FAA6B4-BAFB-4474-9B14-DC83A90965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xmlns="" id="{335F93B6-4D5F-41A1-A9ED-697317576C5A}"/>
              </a:ext>
            </a:extLst>
          </p:cNvPr>
          <p:cNvSpPr txBox="1"/>
          <p:nvPr/>
        </p:nvSpPr>
        <p:spPr>
          <a:xfrm>
            <a:off x="318500" y="384676"/>
            <a:ext cx="10058400" cy="524512"/>
          </a:xfrm>
          <a:prstGeom prst="rect">
            <a:avLst/>
          </a:prstGeom>
        </p:spPr>
        <p:txBody>
          <a:bodyPr vert="horz" lIns="91440" tIns="45720" rIns="91440" bIns="45720" rtlCol="0" anchor="b">
            <a:normAutofit fontScale="77500" lnSpcReduction="20000"/>
          </a:bodyPr>
          <a:lstStyle/>
          <a:p>
            <a:pPr>
              <a:lnSpc>
                <a:spcPct val="90000"/>
              </a:lnSpc>
              <a:spcBef>
                <a:spcPct val="0"/>
              </a:spcBef>
              <a:spcAft>
                <a:spcPts val="600"/>
              </a:spcAft>
            </a:pPr>
            <a:r>
              <a:rPr lang="en-US" sz="4800" b="1" spc="-50" dirty="0">
                <a:solidFill>
                  <a:schemeClr val="tx1">
                    <a:lumMod val="75000"/>
                    <a:lumOff val="25000"/>
                  </a:schemeClr>
                </a:solidFill>
                <a:latin typeface="+mj-lt"/>
                <a:ea typeface="+mj-ea"/>
                <a:cs typeface="+mj-cs"/>
              </a:rPr>
              <a:t>Data Cleaning </a:t>
            </a:r>
          </a:p>
        </p:txBody>
      </p:sp>
      <p:cxnSp>
        <p:nvCxnSpPr>
          <p:cNvPr id="64" name="Straight Connector 63">
            <a:extLst>
              <a:ext uri="{FF2B5EF4-FFF2-40B4-BE49-F238E27FC236}">
                <a16:creationId xmlns:a16="http://schemas.microsoft.com/office/drawing/2014/main" xmlns="" id="{4364CDC3-ADB0-4691-9286-5925F160C2D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031509"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xmlns="" id="{60A1BA85-3839-41A4-9F16-0B034A605EC5}"/>
              </a:ext>
            </a:extLst>
          </p:cNvPr>
          <p:cNvPicPr>
            <a:picLocks noChangeAspect="1"/>
          </p:cNvPicPr>
          <p:nvPr/>
        </p:nvPicPr>
        <p:blipFill>
          <a:blip r:embed="rId2"/>
          <a:stretch>
            <a:fillRect/>
          </a:stretch>
        </p:blipFill>
        <p:spPr>
          <a:xfrm>
            <a:off x="7838503" y="1076674"/>
            <a:ext cx="3603806" cy="1989432"/>
          </a:xfrm>
          <a:prstGeom prst="rect">
            <a:avLst/>
          </a:prstGeom>
          <a:ln w="15875">
            <a:solidFill>
              <a:schemeClr val="accent1"/>
            </a:solidFill>
          </a:ln>
        </p:spPr>
      </p:pic>
      <p:sp>
        <p:nvSpPr>
          <p:cNvPr id="66" name="Rectangle 65">
            <a:extLst>
              <a:ext uri="{FF2B5EF4-FFF2-40B4-BE49-F238E27FC236}">
                <a16:creationId xmlns:a16="http://schemas.microsoft.com/office/drawing/2014/main" xmlns="" id="{DB148495-5F82-48E2-A76C-C8E1C89499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2">
            <a:extLst>
              <a:ext uri="{FF2B5EF4-FFF2-40B4-BE49-F238E27FC236}">
                <a16:creationId xmlns:a16="http://schemas.microsoft.com/office/drawing/2014/main" xmlns="" id="{AA2AFC70-1B6F-4F15-A7DF-CB10C5B0D14F}"/>
              </a:ext>
            </a:extLst>
          </p:cNvPr>
          <p:cNvPicPr>
            <a:picLocks noChangeAspect="1"/>
          </p:cNvPicPr>
          <p:nvPr/>
        </p:nvPicPr>
        <p:blipFill>
          <a:blip r:embed="rId3"/>
          <a:stretch>
            <a:fillRect/>
          </a:stretch>
        </p:blipFill>
        <p:spPr>
          <a:xfrm>
            <a:off x="4180904" y="1067063"/>
            <a:ext cx="3488841" cy="1972158"/>
          </a:xfrm>
          <a:prstGeom prst="rect">
            <a:avLst/>
          </a:prstGeom>
          <a:ln w="15875">
            <a:solidFill>
              <a:schemeClr val="accent1"/>
            </a:solidFill>
          </a:ln>
        </p:spPr>
      </p:pic>
      <p:pic>
        <p:nvPicPr>
          <p:cNvPr id="4" name="Picture 3">
            <a:extLst>
              <a:ext uri="{FF2B5EF4-FFF2-40B4-BE49-F238E27FC236}">
                <a16:creationId xmlns:a16="http://schemas.microsoft.com/office/drawing/2014/main" xmlns="" id="{3F548159-B35A-47F4-84C4-1EBDBAD68B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8611" y="3233593"/>
            <a:ext cx="7183700" cy="1800744"/>
          </a:xfrm>
          <a:prstGeom prst="rect">
            <a:avLst/>
          </a:prstGeom>
          <a:ln w="15875">
            <a:solidFill>
              <a:schemeClr val="accent1"/>
            </a:solidFill>
          </a:ln>
        </p:spPr>
      </p:pic>
      <p:pic>
        <p:nvPicPr>
          <p:cNvPr id="6" name="Picture 5">
            <a:extLst>
              <a:ext uri="{FF2B5EF4-FFF2-40B4-BE49-F238E27FC236}">
                <a16:creationId xmlns:a16="http://schemas.microsoft.com/office/drawing/2014/main" xmlns="" id="{285B9E61-5C6A-4606-A93D-51BE38BF9276}"/>
              </a:ext>
            </a:extLst>
          </p:cNvPr>
          <p:cNvPicPr>
            <a:picLocks noChangeAspect="1"/>
          </p:cNvPicPr>
          <p:nvPr/>
        </p:nvPicPr>
        <p:blipFill>
          <a:blip r:embed="rId5"/>
          <a:stretch>
            <a:fillRect/>
          </a:stretch>
        </p:blipFill>
        <p:spPr>
          <a:xfrm>
            <a:off x="318500" y="1067063"/>
            <a:ext cx="3770615" cy="3967274"/>
          </a:xfrm>
          <a:prstGeom prst="rect">
            <a:avLst/>
          </a:prstGeom>
          <a:ln w="15875">
            <a:solidFill>
              <a:schemeClr val="accent1"/>
            </a:solidFill>
          </a:ln>
        </p:spPr>
      </p:pic>
    </p:spTree>
    <p:extLst>
      <p:ext uri="{BB962C8B-B14F-4D97-AF65-F5344CB8AC3E}">
        <p14:creationId xmlns:p14="http://schemas.microsoft.com/office/powerpoint/2010/main" val="353383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39E3965E-AC41-4711-9D10-E25ABB132D8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 name="Straight Connector 9">
            <a:extLst>
              <a:ext uri="{FF2B5EF4-FFF2-40B4-BE49-F238E27FC236}">
                <a16:creationId xmlns:a16="http://schemas.microsoft.com/office/drawing/2014/main" xmlns="" id="{1F5DC8C3-BA5F-4EED-BB9A-A14272BD82A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xmlns="" id="{B4D0E555-16F6-44D0-BF56-AF5FF5BDE9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8117041D-1A7B-4ECA-AB68-3CFDB6726B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6220" y="0"/>
            <a:ext cx="4641314"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2E98F63F-B70F-45ED-A277-94F4400E726C}"/>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dirty="0">
                <a:solidFill>
                  <a:srgbClr val="FFFFFF"/>
                </a:solidFill>
              </a:rPr>
              <a:t>Data Imbalance</a:t>
            </a:r>
          </a:p>
        </p:txBody>
      </p:sp>
      <p:cxnSp>
        <p:nvCxnSpPr>
          <p:cNvPr id="16" name="Straight Connector 15">
            <a:extLst>
              <a:ext uri="{FF2B5EF4-FFF2-40B4-BE49-F238E27FC236}">
                <a16:creationId xmlns:a16="http://schemas.microsoft.com/office/drawing/2014/main" xmlns="" id="{ABCD2462-4C1E-401A-AC2D-F799A138B24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xmlns="" id="{B69FB557-50F8-4507-8309-7AED7E6CB19C}"/>
              </a:ext>
            </a:extLst>
          </p:cNvPr>
          <p:cNvSpPr txBox="1"/>
          <p:nvPr/>
        </p:nvSpPr>
        <p:spPr>
          <a:xfrm flipH="1">
            <a:off x="481585" y="3930720"/>
            <a:ext cx="3957063" cy="230832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latin typeface="+mj-lt"/>
              </a:rPr>
              <a:t>Splitting the </a:t>
            </a:r>
            <a:r>
              <a:rPr lang="en-US" b="1" dirty="0">
                <a:solidFill>
                  <a:schemeClr val="bg1"/>
                </a:solidFill>
                <a:latin typeface="+mj-lt"/>
              </a:rPr>
              <a:t>application data </a:t>
            </a:r>
            <a:r>
              <a:rPr lang="en-US" dirty="0">
                <a:solidFill>
                  <a:schemeClr val="bg1"/>
                </a:solidFill>
                <a:latin typeface="+mj-lt"/>
              </a:rPr>
              <a:t>set into two based on the TARGET variable, we notice that there is high imbalance between the </a:t>
            </a:r>
            <a:r>
              <a:rPr lang="en-US" b="1" dirty="0">
                <a:solidFill>
                  <a:schemeClr val="bg1"/>
                </a:solidFill>
                <a:latin typeface="+mj-lt"/>
              </a:rPr>
              <a:t>defaulters </a:t>
            </a:r>
            <a:r>
              <a:rPr lang="en-US" dirty="0">
                <a:solidFill>
                  <a:schemeClr val="bg1"/>
                </a:solidFill>
                <a:latin typeface="+mj-lt"/>
              </a:rPr>
              <a:t>and </a:t>
            </a:r>
            <a:r>
              <a:rPr lang="en-US" b="1" dirty="0">
                <a:solidFill>
                  <a:schemeClr val="bg1"/>
                </a:solidFill>
                <a:latin typeface="+mj-lt"/>
              </a:rPr>
              <a:t>non-defaulters</a:t>
            </a:r>
            <a:r>
              <a:rPr lang="en-US" dirty="0">
                <a:solidFill>
                  <a:schemeClr val="bg1"/>
                </a:solidFill>
                <a:latin typeface="+mj-lt"/>
              </a:rPr>
              <a:t>. </a:t>
            </a:r>
            <a:endParaRPr lang="en-US" dirty="0">
              <a:solidFill>
                <a:schemeClr val="bg1"/>
              </a:solidFill>
              <a:latin typeface="+mj-lt"/>
            </a:endParaRPr>
          </a:p>
          <a:p>
            <a:pPr marL="285750" indent="-285750">
              <a:buFont typeface="Arial" panose="020B0604020202020204" pitchFamily="34" charset="0"/>
              <a:buChar char="•"/>
            </a:pPr>
            <a:r>
              <a:rPr lang="en-IN" dirty="0">
                <a:solidFill>
                  <a:schemeClr val="bg1"/>
                </a:solidFill>
                <a:latin typeface="+mj-lt"/>
              </a:rPr>
              <a:t>The ratio of data imbalance is </a:t>
            </a:r>
            <a:r>
              <a:rPr lang="en-IN" dirty="0" smtClean="0">
                <a:solidFill>
                  <a:schemeClr val="bg1"/>
                </a:solidFill>
                <a:latin typeface="+mj-lt"/>
              </a:rPr>
              <a:t>approx. </a:t>
            </a:r>
            <a:r>
              <a:rPr lang="en-IN" dirty="0">
                <a:solidFill>
                  <a:schemeClr val="bg1"/>
                </a:solidFill>
                <a:latin typeface="+mj-lt"/>
              </a:rPr>
              <a:t>10.50</a:t>
            </a:r>
            <a:endParaRPr lang="en-US" dirty="0">
              <a:solidFill>
                <a:schemeClr val="bg1"/>
              </a:solidFill>
              <a:latin typeface="+mj-lt"/>
            </a:endParaRPr>
          </a:p>
        </p:txBody>
      </p:sp>
      <p:pic>
        <p:nvPicPr>
          <p:cNvPr id="5" name="Picture 4">
            <a:extLst>
              <a:ext uri="{FF2B5EF4-FFF2-40B4-BE49-F238E27FC236}">
                <a16:creationId xmlns:a16="http://schemas.microsoft.com/office/drawing/2014/main" xmlns="" id="{E6440DEC-4805-486B-B040-D06F4968C957}"/>
              </a:ext>
            </a:extLst>
          </p:cNvPr>
          <p:cNvPicPr>
            <a:picLocks noChangeAspect="1"/>
          </p:cNvPicPr>
          <p:nvPr/>
        </p:nvPicPr>
        <p:blipFill>
          <a:blip r:embed="rId2"/>
          <a:stretch>
            <a:fillRect/>
          </a:stretch>
        </p:blipFill>
        <p:spPr>
          <a:xfrm>
            <a:off x="4799578" y="620328"/>
            <a:ext cx="7227938" cy="2891384"/>
          </a:xfrm>
          <a:prstGeom prst="rect">
            <a:avLst/>
          </a:prstGeom>
        </p:spPr>
      </p:pic>
      <p:sp>
        <p:nvSpPr>
          <p:cNvPr id="3" name="TextBox 2">
            <a:extLst>
              <a:ext uri="{FF2B5EF4-FFF2-40B4-BE49-F238E27FC236}">
                <a16:creationId xmlns:a16="http://schemas.microsoft.com/office/drawing/2014/main" xmlns="" id="{7A9C3082-0BCE-489A-9EFC-8780AD204DC1}"/>
              </a:ext>
            </a:extLst>
          </p:cNvPr>
          <p:cNvSpPr txBox="1"/>
          <p:nvPr/>
        </p:nvSpPr>
        <p:spPr>
          <a:xfrm>
            <a:off x="4828153" y="4657928"/>
            <a:ext cx="6912591" cy="923330"/>
          </a:xfrm>
          <a:prstGeom prst="rect">
            <a:avLst/>
          </a:prstGeom>
          <a:noFill/>
        </p:spPr>
        <p:txBody>
          <a:bodyPr wrap="square" rtlCol="0">
            <a:spAutoFit/>
          </a:bodyPr>
          <a:lstStyle/>
          <a:p>
            <a:r>
              <a:rPr lang="en-US" b="1" dirty="0">
                <a:latin typeface="+mj-lt"/>
              </a:rPr>
              <a:t>Defaulters: </a:t>
            </a:r>
            <a:r>
              <a:rPr lang="en-US" dirty="0">
                <a:latin typeface="+mj-lt"/>
              </a:rPr>
              <a:t>Client with Payment Difficulties</a:t>
            </a:r>
          </a:p>
          <a:p>
            <a:r>
              <a:rPr lang="en-US" dirty="0">
                <a:latin typeface="+mj-lt"/>
              </a:rPr>
              <a:t> </a:t>
            </a:r>
          </a:p>
          <a:p>
            <a:r>
              <a:rPr lang="en-US" b="1" dirty="0">
                <a:latin typeface="+mj-lt"/>
              </a:rPr>
              <a:t>Non-Defaulters</a:t>
            </a:r>
            <a:r>
              <a:rPr lang="en-US" dirty="0">
                <a:latin typeface="+mj-lt"/>
              </a:rPr>
              <a:t> – all others in the population.</a:t>
            </a:r>
          </a:p>
        </p:txBody>
      </p:sp>
    </p:spTree>
    <p:extLst>
      <p:ext uri="{BB962C8B-B14F-4D97-AF65-F5344CB8AC3E}">
        <p14:creationId xmlns:p14="http://schemas.microsoft.com/office/powerpoint/2010/main" val="307621088"/>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71af3243-3dd4-4a8d-8c0d-dd76da1f02a5"/>
    <ds:schemaRef ds:uri="http://purl.org/dc/dcmitype/"/>
    <ds:schemaRef ds:uri="http://purl.org/dc/elements/1.1/"/>
    <ds:schemaRef ds:uri="16c05727-aa75-4e4a-9b5f-8a80a1165891"/>
    <ds:schemaRef ds:uri="http://purl.org/dc/terms/"/>
    <ds:schemaRef ds:uri="http://www.w3.org/XML/1998/namespace"/>
    <ds:schemaRef ds:uri="http://schemas.microsoft.com/office/2006/documentManagement/types"/>
    <ds:schemaRef ds:uri="http://schemas.openxmlformats.org/package/2006/metadata/core-properties"/>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1542</TotalTime>
  <Words>2356</Words>
  <Application>Microsoft Office PowerPoint</Application>
  <PresentationFormat>Widescreen</PresentationFormat>
  <Paragraphs>243</Paragraphs>
  <Slides>36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Arial</vt:lpstr>
      <vt:lpstr>Bookman Old Style</vt:lpstr>
      <vt:lpstr>Calibri</vt:lpstr>
      <vt:lpstr>Franklin Gothic Book</vt:lpstr>
      <vt:lpstr>Merriweather</vt:lpstr>
      <vt:lpstr>Symbol</vt:lpstr>
      <vt:lpstr>Times New Roman</vt:lpstr>
      <vt:lpstr>Wingdings</vt:lpstr>
      <vt:lpstr>1_RetrospectVTI</vt:lpstr>
      <vt:lpstr>Credit EDA Case Study</vt:lpstr>
      <vt:lpstr>Table of Contents</vt:lpstr>
      <vt:lpstr>Business Objectives</vt:lpstr>
      <vt:lpstr>Dataset : </vt:lpstr>
      <vt:lpstr>PowerPoint Presentation</vt:lpstr>
      <vt:lpstr>PowerPoint Presentation</vt:lpstr>
      <vt:lpstr>PowerPoint Presentation</vt:lpstr>
      <vt:lpstr>PowerPoint Presentation</vt:lpstr>
      <vt:lpstr>Data Imbalance</vt:lpstr>
      <vt:lpstr>Univariate Analysis – Unordered Categorical Variables</vt:lpstr>
      <vt:lpstr>Univariate Analysis – Unordered Categorical Variables</vt:lpstr>
      <vt:lpstr>Univariate Analysis – Ordered Categorical and Continuous Variables</vt:lpstr>
      <vt:lpstr>Univariate Analysis – Ordered Categorical Variables</vt:lpstr>
      <vt:lpstr>DISTRIBUTION PLOT OF ORGANIZATION_TYPE FOR TARGET 0 AND 1</vt:lpstr>
      <vt:lpstr>Segmented Analysis </vt:lpstr>
      <vt:lpstr>Univariate Analysis – Continuous Variables</vt:lpstr>
      <vt:lpstr>Outliers Detection for Target-0</vt:lpstr>
      <vt:lpstr>Bi-variate Analysis for Target 0</vt:lpstr>
      <vt:lpstr>Bi-variate Analysis for Target 0 (contd..)</vt:lpstr>
      <vt:lpstr>Outliers for TARGET-1</vt:lpstr>
      <vt:lpstr>CREDIT AMOUNT VS EDUCATION STATUS</vt:lpstr>
      <vt:lpstr>INCOME ANOUNT vs EDUCATION STATUS</vt:lpstr>
      <vt:lpstr>Bivariate Analysis   - Defaulters and Non-Defaulters</vt:lpstr>
      <vt:lpstr>Bivariate Analysis  - Defaulters and Non-Defaulters</vt:lpstr>
      <vt:lpstr>PowerPoint Presentation</vt:lpstr>
      <vt:lpstr>PowerPoint Presentation</vt:lpstr>
      <vt:lpstr>Previous Application Data</vt:lpstr>
      <vt:lpstr>Univariate Analysis</vt:lpstr>
      <vt:lpstr>Univariate Analysis</vt:lpstr>
      <vt:lpstr>Univariate Analysis – Contract Status &amp; Cash Loan Purpose</vt:lpstr>
      <vt:lpstr>Univariate Analysis – Cash Loan Purpose &amp; Target</vt:lpstr>
      <vt:lpstr>Bi-variate Analysis – Previous Credit Amount vs Loan purpose</vt:lpstr>
      <vt:lpstr>PowerPoint Presentation</vt:lpstr>
      <vt:lpstr>PowerPoint Presentation</vt:lpstr>
      <vt:lpstr>PowerPoint Presentation</vt:lpstr>
      <vt:lpstr>Conclusion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EDA Case Study</dc:title>
  <dc:creator>Shruti Srivastava</dc:creator>
  <cp:lastModifiedBy>Microsoft account</cp:lastModifiedBy>
  <cp:revision>60</cp:revision>
  <dcterms:created xsi:type="dcterms:W3CDTF">2020-11-16T05:14:50Z</dcterms:created>
  <dcterms:modified xsi:type="dcterms:W3CDTF">2020-11-23T04:59:58Z</dcterms:modified>
</cp:coreProperties>
</file>